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4.xml"/>
  <Override ContentType="application/vnd.openxmlformats-officedocument.presentationml.slideMaster+xml" PartName="/ppt/slideMasters/slideMaster12.xml"/>
  <Override ContentType="application/vnd.openxmlformats-officedocument.presentationml.slideMaster+xml" PartName="/ppt/slideMasters/slideMaster16.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7.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6.xml"/>
  <Override ContentType="application/vnd.openxmlformats-officedocument.theme+xml" PartName="/ppt/theme/theme1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29" r:id="rId3"/>
    <p:sldMasterId id="2147483730" r:id="rId4"/>
    <p:sldMasterId id="2147483731" r:id="rId5"/>
    <p:sldMasterId id="2147483732" r:id="rId6"/>
    <p:sldMasterId id="2147483733" r:id="rId7"/>
    <p:sldMasterId id="2147483734" r:id="rId8"/>
    <p:sldMasterId id="2147483735" r:id="rId9"/>
    <p:sldMasterId id="2147483736" r:id="rId10"/>
    <p:sldMasterId id="2147483737" r:id="rId11"/>
    <p:sldMasterId id="2147483738" r:id="rId12"/>
    <p:sldMasterId id="2147483739" r:id="rId13"/>
    <p:sldMasterId id="2147483740" r:id="rId14"/>
    <p:sldMasterId id="2147483741" r:id="rId15"/>
    <p:sldMasterId id="2147483742" r:id="rId16"/>
    <p:sldMasterId id="2147483743" r:id="rId17"/>
    <p:sldMasterId id="2147483744" r:id="rId18"/>
  </p:sldMasterIdLst>
  <p:notesMasterIdLst>
    <p:notesMasterId r:id="rId19"/>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 id="308" r:id="rId72"/>
    <p:sldId id="309" r:id="rId73"/>
    <p:sldId id="310" r:id="rId74"/>
    <p:sldId id="311" r:id="rId75"/>
    <p:sldId id="312" r:id="rId76"/>
    <p:sldId id="313" r:id="rId77"/>
    <p:sldId id="314" r:id="rId78"/>
    <p:sldId id="315" r:id="rId79"/>
    <p:sldId id="316" r:id="rId80"/>
    <p:sldId id="317" r:id="rId81"/>
    <p:sldId id="318" r:id="rId82"/>
    <p:sldId id="319" r:id="rId83"/>
    <p:sldId id="320" r:id="rId84"/>
    <p:sldId id="321" r:id="rId85"/>
    <p:sldId id="322" r:id="rId86"/>
    <p:sldId id="323" r:id="rId87"/>
    <p:sldId id="324" r:id="rId88"/>
    <p:sldId id="325" r:id="rId89"/>
    <p:sldId id="326" r:id="rId90"/>
    <p:sldId id="327" r:id="rId91"/>
    <p:sldId id="328" r:id="rId92"/>
    <p:sldId id="329" r:id="rId93"/>
    <p:sldId id="330" r:id="rId94"/>
    <p:sldId id="331" r:id="rId95"/>
    <p:sldId id="332" r:id="rId96"/>
    <p:sldId id="333" r:id="rId97"/>
    <p:sldId id="334" r:id="rId98"/>
    <p:sldId id="335" r:id="rId99"/>
    <p:sldId id="336" r:id="rId100"/>
    <p:sldId id="337" r:id="rId101"/>
    <p:sldId id="338" r:id="rId102"/>
    <p:sldId id="339" r:id="rId103"/>
    <p:sldId id="340" r:id="rId104"/>
    <p:sldId id="341" r:id="rId105"/>
    <p:sldId id="342" r:id="rId106"/>
    <p:sldId id="343" r:id="rId107"/>
    <p:sldId id="344" r:id="rId108"/>
    <p:sldId id="345" r:id="rId109"/>
    <p:sldId id="346" r:id="rId110"/>
    <p:sldId id="347" r:id="rId111"/>
    <p:sldId id="348" r:id="rId112"/>
    <p:sldId id="349" r:id="rId113"/>
    <p:sldId id="350" r:id="rId114"/>
    <p:sldId id="351" r:id="rId115"/>
    <p:sldId id="352" r:id="rId116"/>
    <p:sldId id="353" r:id="rId117"/>
    <p:sldId id="354" r:id="rId118"/>
    <p:sldId id="355" r:id="rId119"/>
    <p:sldId id="356" r:id="rId120"/>
    <p:sldId id="357" r:id="rId121"/>
    <p:sldId id="358" r:id="rId122"/>
    <p:sldId id="359" r:id="rId123"/>
    <p:sldId id="360" r:id="rId124"/>
    <p:sldId id="361" r:id="rId125"/>
  </p:sldIdLst>
  <p:sldSz cy="6858000" cx="9144000"/>
  <p:notesSz cx="6858000" cy="9144000"/>
  <p:embeddedFontLst>
    <p:embeddedFont>
      <p:font typeface="Open Sans SemiBold"/>
      <p:regular r:id="rId126"/>
      <p:bold r:id="rId127"/>
      <p:italic r:id="rId128"/>
      <p:boldItalic r:id="rId129"/>
    </p:embeddedFont>
    <p:embeddedFont>
      <p:font typeface="Open Sans ExtraBold"/>
      <p:bold r:id="rId130"/>
      <p:boldItalic r:id="rId131"/>
    </p:embeddedFont>
    <p:embeddedFont>
      <p:font typeface="Helvetica Neue Light"/>
      <p:regular r:id="rId132"/>
      <p:bold r:id="rId133"/>
      <p:italic r:id="rId134"/>
      <p:boldItalic r:id="rId135"/>
    </p:embeddedFont>
    <p:embeddedFont>
      <p:font typeface="Open Sans"/>
      <p:regular r:id="rId136"/>
      <p:bold r:id="rId137"/>
      <p:italic r:id="rId138"/>
      <p:boldItalic r:id="rId1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21.xml"/><Relationship Id="rId42" Type="http://schemas.openxmlformats.org/officeDocument/2006/relationships/slide" Target="slides/slide23.xml"/><Relationship Id="rId41" Type="http://schemas.openxmlformats.org/officeDocument/2006/relationships/slide" Target="slides/slide22.xml"/><Relationship Id="rId44" Type="http://schemas.openxmlformats.org/officeDocument/2006/relationships/slide" Target="slides/slide25.xml"/><Relationship Id="rId43" Type="http://schemas.openxmlformats.org/officeDocument/2006/relationships/slide" Target="slides/slide24.xml"/><Relationship Id="rId46" Type="http://schemas.openxmlformats.org/officeDocument/2006/relationships/slide" Target="slides/slide27.xml"/><Relationship Id="rId45" Type="http://schemas.openxmlformats.org/officeDocument/2006/relationships/slide" Target="slides/slide26.xml"/><Relationship Id="rId107" Type="http://schemas.openxmlformats.org/officeDocument/2006/relationships/slide" Target="slides/slide88.xml"/><Relationship Id="rId106" Type="http://schemas.openxmlformats.org/officeDocument/2006/relationships/slide" Target="slides/slide87.xml"/><Relationship Id="rId105" Type="http://schemas.openxmlformats.org/officeDocument/2006/relationships/slide" Target="slides/slide86.xml"/><Relationship Id="rId104" Type="http://schemas.openxmlformats.org/officeDocument/2006/relationships/slide" Target="slides/slide85.xml"/><Relationship Id="rId109" Type="http://schemas.openxmlformats.org/officeDocument/2006/relationships/slide" Target="slides/slide90.xml"/><Relationship Id="rId108" Type="http://schemas.openxmlformats.org/officeDocument/2006/relationships/slide" Target="slides/slide89.xml"/><Relationship Id="rId48" Type="http://schemas.openxmlformats.org/officeDocument/2006/relationships/slide" Target="slides/slide29.xml"/><Relationship Id="rId47" Type="http://schemas.openxmlformats.org/officeDocument/2006/relationships/slide" Target="slides/slide28.xml"/><Relationship Id="rId49" Type="http://schemas.openxmlformats.org/officeDocument/2006/relationships/slide" Target="slides/slide30.xml"/><Relationship Id="rId103" Type="http://schemas.openxmlformats.org/officeDocument/2006/relationships/slide" Target="slides/slide84.xml"/><Relationship Id="rId102" Type="http://schemas.openxmlformats.org/officeDocument/2006/relationships/slide" Target="slides/slide83.xml"/><Relationship Id="rId101" Type="http://schemas.openxmlformats.org/officeDocument/2006/relationships/slide" Target="slides/slide82.xml"/><Relationship Id="rId100" Type="http://schemas.openxmlformats.org/officeDocument/2006/relationships/slide" Target="slides/slide81.xml"/><Relationship Id="rId31" Type="http://schemas.openxmlformats.org/officeDocument/2006/relationships/slide" Target="slides/slide12.xml"/><Relationship Id="rId30" Type="http://schemas.openxmlformats.org/officeDocument/2006/relationships/slide" Target="slides/slide11.xml"/><Relationship Id="rId33" Type="http://schemas.openxmlformats.org/officeDocument/2006/relationships/slide" Target="slides/slide14.xml"/><Relationship Id="rId32" Type="http://schemas.openxmlformats.org/officeDocument/2006/relationships/slide" Target="slides/slide13.xml"/><Relationship Id="rId35" Type="http://schemas.openxmlformats.org/officeDocument/2006/relationships/slide" Target="slides/slide16.xml"/><Relationship Id="rId34" Type="http://schemas.openxmlformats.org/officeDocument/2006/relationships/slide" Target="slides/slide15.xml"/><Relationship Id="rId37" Type="http://schemas.openxmlformats.org/officeDocument/2006/relationships/slide" Target="slides/slide18.xml"/><Relationship Id="rId36" Type="http://schemas.openxmlformats.org/officeDocument/2006/relationships/slide" Target="slides/slide17.xml"/><Relationship Id="rId39" Type="http://schemas.openxmlformats.org/officeDocument/2006/relationships/slide" Target="slides/slide20.xml"/><Relationship Id="rId38" Type="http://schemas.openxmlformats.org/officeDocument/2006/relationships/slide" Target="slides/slide19.xml"/><Relationship Id="rId20" Type="http://schemas.openxmlformats.org/officeDocument/2006/relationships/slide" Target="slides/slide1.xml"/><Relationship Id="rId22" Type="http://schemas.openxmlformats.org/officeDocument/2006/relationships/slide" Target="slides/slide3.xml"/><Relationship Id="rId21" Type="http://schemas.openxmlformats.org/officeDocument/2006/relationships/slide" Target="slides/slide2.xml"/><Relationship Id="rId24" Type="http://schemas.openxmlformats.org/officeDocument/2006/relationships/slide" Target="slides/slide5.xml"/><Relationship Id="rId23" Type="http://schemas.openxmlformats.org/officeDocument/2006/relationships/slide" Target="slides/slide4.xml"/><Relationship Id="rId129" Type="http://schemas.openxmlformats.org/officeDocument/2006/relationships/font" Target="fonts/OpenSansSemiBold-boldItalic.fntdata"/><Relationship Id="rId128" Type="http://schemas.openxmlformats.org/officeDocument/2006/relationships/font" Target="fonts/OpenSansSemiBold-italic.fntdata"/><Relationship Id="rId127" Type="http://schemas.openxmlformats.org/officeDocument/2006/relationships/font" Target="fonts/OpenSansSemiBold-bold.fntdata"/><Relationship Id="rId126" Type="http://schemas.openxmlformats.org/officeDocument/2006/relationships/font" Target="fonts/OpenSansSemiBold-regular.fntdata"/><Relationship Id="rId26" Type="http://schemas.openxmlformats.org/officeDocument/2006/relationships/slide" Target="slides/slide7.xml"/><Relationship Id="rId121" Type="http://schemas.openxmlformats.org/officeDocument/2006/relationships/slide" Target="slides/slide102.xml"/><Relationship Id="rId25" Type="http://schemas.openxmlformats.org/officeDocument/2006/relationships/slide" Target="slides/slide6.xml"/><Relationship Id="rId120" Type="http://schemas.openxmlformats.org/officeDocument/2006/relationships/slide" Target="slides/slide101.xml"/><Relationship Id="rId28" Type="http://schemas.openxmlformats.org/officeDocument/2006/relationships/slide" Target="slides/slide9.xml"/><Relationship Id="rId27" Type="http://schemas.openxmlformats.org/officeDocument/2006/relationships/slide" Target="slides/slide8.xml"/><Relationship Id="rId125" Type="http://schemas.openxmlformats.org/officeDocument/2006/relationships/slide" Target="slides/slide106.xml"/><Relationship Id="rId29" Type="http://schemas.openxmlformats.org/officeDocument/2006/relationships/slide" Target="slides/slide10.xml"/><Relationship Id="rId124" Type="http://schemas.openxmlformats.org/officeDocument/2006/relationships/slide" Target="slides/slide105.xml"/><Relationship Id="rId123" Type="http://schemas.openxmlformats.org/officeDocument/2006/relationships/slide" Target="slides/slide104.xml"/><Relationship Id="rId122" Type="http://schemas.openxmlformats.org/officeDocument/2006/relationships/slide" Target="slides/slide103.xml"/><Relationship Id="rId95" Type="http://schemas.openxmlformats.org/officeDocument/2006/relationships/slide" Target="slides/slide76.xml"/><Relationship Id="rId94" Type="http://schemas.openxmlformats.org/officeDocument/2006/relationships/slide" Target="slides/slide75.xml"/><Relationship Id="rId97" Type="http://schemas.openxmlformats.org/officeDocument/2006/relationships/slide" Target="slides/slide78.xml"/><Relationship Id="rId96" Type="http://schemas.openxmlformats.org/officeDocument/2006/relationships/slide" Target="slides/slide77.xml"/><Relationship Id="rId11" Type="http://schemas.openxmlformats.org/officeDocument/2006/relationships/slideMaster" Target="slideMasters/slideMaster9.xml"/><Relationship Id="rId99" Type="http://schemas.openxmlformats.org/officeDocument/2006/relationships/slide" Target="slides/slide80.xml"/><Relationship Id="rId10" Type="http://schemas.openxmlformats.org/officeDocument/2006/relationships/slideMaster" Target="slideMasters/slideMaster8.xml"/><Relationship Id="rId98" Type="http://schemas.openxmlformats.org/officeDocument/2006/relationships/slide" Target="slides/slide79.xml"/><Relationship Id="rId13" Type="http://schemas.openxmlformats.org/officeDocument/2006/relationships/slideMaster" Target="slideMasters/slideMaster11.xml"/><Relationship Id="rId12" Type="http://schemas.openxmlformats.org/officeDocument/2006/relationships/slideMaster" Target="slideMasters/slideMaster10.xml"/><Relationship Id="rId91" Type="http://schemas.openxmlformats.org/officeDocument/2006/relationships/slide" Target="slides/slide72.xml"/><Relationship Id="rId90" Type="http://schemas.openxmlformats.org/officeDocument/2006/relationships/slide" Target="slides/slide71.xml"/><Relationship Id="rId93" Type="http://schemas.openxmlformats.org/officeDocument/2006/relationships/slide" Target="slides/slide74.xml"/><Relationship Id="rId92" Type="http://schemas.openxmlformats.org/officeDocument/2006/relationships/slide" Target="slides/slide73.xml"/><Relationship Id="rId118" Type="http://schemas.openxmlformats.org/officeDocument/2006/relationships/slide" Target="slides/slide99.xml"/><Relationship Id="rId117" Type="http://schemas.openxmlformats.org/officeDocument/2006/relationships/slide" Target="slides/slide98.xml"/><Relationship Id="rId116" Type="http://schemas.openxmlformats.org/officeDocument/2006/relationships/slide" Target="slides/slide97.xml"/><Relationship Id="rId115" Type="http://schemas.openxmlformats.org/officeDocument/2006/relationships/slide" Target="slides/slide96.xml"/><Relationship Id="rId119" Type="http://schemas.openxmlformats.org/officeDocument/2006/relationships/slide" Target="slides/slide100.xml"/><Relationship Id="rId15" Type="http://schemas.openxmlformats.org/officeDocument/2006/relationships/slideMaster" Target="slideMasters/slideMaster13.xml"/><Relationship Id="rId110" Type="http://schemas.openxmlformats.org/officeDocument/2006/relationships/slide" Target="slides/slide91.xml"/><Relationship Id="rId14" Type="http://schemas.openxmlformats.org/officeDocument/2006/relationships/slideMaster" Target="slideMasters/slideMaster12.xml"/><Relationship Id="rId17" Type="http://schemas.openxmlformats.org/officeDocument/2006/relationships/slideMaster" Target="slideMasters/slideMaster15.xml"/><Relationship Id="rId16" Type="http://schemas.openxmlformats.org/officeDocument/2006/relationships/slideMaster" Target="slideMasters/slideMaster14.xml"/><Relationship Id="rId19" Type="http://schemas.openxmlformats.org/officeDocument/2006/relationships/notesMaster" Target="notesMasters/notesMaster1.xml"/><Relationship Id="rId114" Type="http://schemas.openxmlformats.org/officeDocument/2006/relationships/slide" Target="slides/slide95.xml"/><Relationship Id="rId18" Type="http://schemas.openxmlformats.org/officeDocument/2006/relationships/slideMaster" Target="slideMasters/slideMaster16.xml"/><Relationship Id="rId113" Type="http://schemas.openxmlformats.org/officeDocument/2006/relationships/slide" Target="slides/slide94.xml"/><Relationship Id="rId112" Type="http://schemas.openxmlformats.org/officeDocument/2006/relationships/slide" Target="slides/slide93.xml"/><Relationship Id="rId111" Type="http://schemas.openxmlformats.org/officeDocument/2006/relationships/slide" Target="slides/slide92.xml"/><Relationship Id="rId84" Type="http://schemas.openxmlformats.org/officeDocument/2006/relationships/slide" Target="slides/slide65.xml"/><Relationship Id="rId83" Type="http://schemas.openxmlformats.org/officeDocument/2006/relationships/slide" Target="slides/slide64.xml"/><Relationship Id="rId86" Type="http://schemas.openxmlformats.org/officeDocument/2006/relationships/slide" Target="slides/slide67.xml"/><Relationship Id="rId85" Type="http://schemas.openxmlformats.org/officeDocument/2006/relationships/slide" Target="slides/slide66.xml"/><Relationship Id="rId88" Type="http://schemas.openxmlformats.org/officeDocument/2006/relationships/slide" Target="slides/slide69.xml"/><Relationship Id="rId87" Type="http://schemas.openxmlformats.org/officeDocument/2006/relationships/slide" Target="slides/slide68.xml"/><Relationship Id="rId89" Type="http://schemas.openxmlformats.org/officeDocument/2006/relationships/slide" Target="slides/slide70.xml"/><Relationship Id="rId80" Type="http://schemas.openxmlformats.org/officeDocument/2006/relationships/slide" Target="slides/slide61.xml"/><Relationship Id="rId82" Type="http://schemas.openxmlformats.org/officeDocument/2006/relationships/slide" Target="slides/slide63.xml"/><Relationship Id="rId81" Type="http://schemas.openxmlformats.org/officeDocument/2006/relationships/slide" Target="slides/slide62.xml"/><Relationship Id="rId1" Type="http://schemas.openxmlformats.org/officeDocument/2006/relationships/theme" Target="theme/theme7.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73" Type="http://schemas.openxmlformats.org/officeDocument/2006/relationships/slide" Target="slides/slide54.xml"/><Relationship Id="rId72" Type="http://schemas.openxmlformats.org/officeDocument/2006/relationships/slide" Target="slides/slide53.xml"/><Relationship Id="rId75" Type="http://schemas.openxmlformats.org/officeDocument/2006/relationships/slide" Target="slides/slide56.xml"/><Relationship Id="rId74" Type="http://schemas.openxmlformats.org/officeDocument/2006/relationships/slide" Target="slides/slide55.xml"/><Relationship Id="rId77" Type="http://schemas.openxmlformats.org/officeDocument/2006/relationships/slide" Target="slides/slide58.xml"/><Relationship Id="rId76" Type="http://schemas.openxmlformats.org/officeDocument/2006/relationships/slide" Target="slides/slide57.xml"/><Relationship Id="rId79" Type="http://schemas.openxmlformats.org/officeDocument/2006/relationships/slide" Target="slides/slide60.xml"/><Relationship Id="rId78" Type="http://schemas.openxmlformats.org/officeDocument/2006/relationships/slide" Target="slides/slide59.xml"/><Relationship Id="rId71" Type="http://schemas.openxmlformats.org/officeDocument/2006/relationships/slide" Target="slides/slide52.xml"/><Relationship Id="rId70" Type="http://schemas.openxmlformats.org/officeDocument/2006/relationships/slide" Target="slides/slide51.xml"/><Relationship Id="rId139" Type="http://schemas.openxmlformats.org/officeDocument/2006/relationships/font" Target="fonts/OpenSans-boldItalic.fntdata"/><Relationship Id="rId138" Type="http://schemas.openxmlformats.org/officeDocument/2006/relationships/font" Target="fonts/OpenSans-italic.fntdata"/><Relationship Id="rId137" Type="http://schemas.openxmlformats.org/officeDocument/2006/relationships/font" Target="fonts/OpenSans-bold.fntdata"/><Relationship Id="rId132" Type="http://schemas.openxmlformats.org/officeDocument/2006/relationships/font" Target="fonts/HelveticaNeueLight-regular.fntdata"/><Relationship Id="rId131" Type="http://schemas.openxmlformats.org/officeDocument/2006/relationships/font" Target="fonts/OpenSansExtraBold-boldItalic.fntdata"/><Relationship Id="rId130" Type="http://schemas.openxmlformats.org/officeDocument/2006/relationships/font" Target="fonts/OpenSansExtraBold-bold.fntdata"/><Relationship Id="rId136" Type="http://schemas.openxmlformats.org/officeDocument/2006/relationships/font" Target="fonts/OpenSans-regular.fntdata"/><Relationship Id="rId135" Type="http://schemas.openxmlformats.org/officeDocument/2006/relationships/font" Target="fonts/HelveticaNeueLight-boldItalic.fntdata"/><Relationship Id="rId134" Type="http://schemas.openxmlformats.org/officeDocument/2006/relationships/font" Target="fonts/HelveticaNeueLight-italic.fntdata"/><Relationship Id="rId133" Type="http://schemas.openxmlformats.org/officeDocument/2006/relationships/font" Target="fonts/HelveticaNeueLight-bold.fntdata"/><Relationship Id="rId62" Type="http://schemas.openxmlformats.org/officeDocument/2006/relationships/slide" Target="slides/slide43.xml"/><Relationship Id="rId61" Type="http://schemas.openxmlformats.org/officeDocument/2006/relationships/slide" Target="slides/slide42.xml"/><Relationship Id="rId64" Type="http://schemas.openxmlformats.org/officeDocument/2006/relationships/slide" Target="slides/slide45.xml"/><Relationship Id="rId63" Type="http://schemas.openxmlformats.org/officeDocument/2006/relationships/slide" Target="slides/slide44.xml"/><Relationship Id="rId66" Type="http://schemas.openxmlformats.org/officeDocument/2006/relationships/slide" Target="slides/slide47.xml"/><Relationship Id="rId65" Type="http://schemas.openxmlformats.org/officeDocument/2006/relationships/slide" Target="slides/slide46.xml"/><Relationship Id="rId68" Type="http://schemas.openxmlformats.org/officeDocument/2006/relationships/slide" Target="slides/slide49.xml"/><Relationship Id="rId67" Type="http://schemas.openxmlformats.org/officeDocument/2006/relationships/slide" Target="slides/slide48.xml"/><Relationship Id="rId60" Type="http://schemas.openxmlformats.org/officeDocument/2006/relationships/slide" Target="slides/slide41.xml"/><Relationship Id="rId69" Type="http://schemas.openxmlformats.org/officeDocument/2006/relationships/slide" Target="slides/slide50.xml"/><Relationship Id="rId51" Type="http://schemas.openxmlformats.org/officeDocument/2006/relationships/slide" Target="slides/slide32.xml"/><Relationship Id="rId50" Type="http://schemas.openxmlformats.org/officeDocument/2006/relationships/slide" Target="slides/slide31.xml"/><Relationship Id="rId53" Type="http://schemas.openxmlformats.org/officeDocument/2006/relationships/slide" Target="slides/slide34.xml"/><Relationship Id="rId52" Type="http://schemas.openxmlformats.org/officeDocument/2006/relationships/slide" Target="slides/slide33.xml"/><Relationship Id="rId55" Type="http://schemas.openxmlformats.org/officeDocument/2006/relationships/slide" Target="slides/slide36.xml"/><Relationship Id="rId54" Type="http://schemas.openxmlformats.org/officeDocument/2006/relationships/slide" Target="slides/slide35.xml"/><Relationship Id="rId57" Type="http://schemas.openxmlformats.org/officeDocument/2006/relationships/slide" Target="slides/slide38.xml"/><Relationship Id="rId56" Type="http://schemas.openxmlformats.org/officeDocument/2006/relationships/slide" Target="slides/slide37.xml"/><Relationship Id="rId59" Type="http://schemas.openxmlformats.org/officeDocument/2006/relationships/slide" Target="slides/slide40.xml"/><Relationship Id="rId58"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480d38b5d0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480d38b5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43cbd4acb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43cbd4ac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4" name="Shape 1394"/>
        <p:cNvGrpSpPr/>
        <p:nvPr/>
      </p:nvGrpSpPr>
      <p:grpSpPr>
        <a:xfrm>
          <a:off x="0" y="0"/>
          <a:ext cx="0" cy="0"/>
          <a:chOff x="0" y="0"/>
          <a:chExt cx="0" cy="0"/>
        </a:xfrm>
      </p:grpSpPr>
      <p:sp>
        <p:nvSpPr>
          <p:cNvPr id="1395" name="Google Shape;1395;g439270f930_0_11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439270f930_0_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9" name="Shape 1399"/>
        <p:cNvGrpSpPr/>
        <p:nvPr/>
      </p:nvGrpSpPr>
      <p:grpSpPr>
        <a:xfrm>
          <a:off x="0" y="0"/>
          <a:ext cx="0" cy="0"/>
          <a:chOff x="0" y="0"/>
          <a:chExt cx="0" cy="0"/>
        </a:xfrm>
      </p:grpSpPr>
      <p:sp>
        <p:nvSpPr>
          <p:cNvPr id="1400" name="Google Shape;1400;g439270f930_0_11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439270f930_0_1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4" name="Shape 1414"/>
        <p:cNvGrpSpPr/>
        <p:nvPr/>
      </p:nvGrpSpPr>
      <p:grpSpPr>
        <a:xfrm>
          <a:off x="0" y="0"/>
          <a:ext cx="0" cy="0"/>
          <a:chOff x="0" y="0"/>
          <a:chExt cx="0" cy="0"/>
        </a:xfrm>
      </p:grpSpPr>
      <p:sp>
        <p:nvSpPr>
          <p:cNvPr id="1415" name="Google Shape;1415;g439270f930_0_12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439270f930_0_1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1" name="Shape 1421"/>
        <p:cNvGrpSpPr/>
        <p:nvPr/>
      </p:nvGrpSpPr>
      <p:grpSpPr>
        <a:xfrm>
          <a:off x="0" y="0"/>
          <a:ext cx="0" cy="0"/>
          <a:chOff x="0" y="0"/>
          <a:chExt cx="0" cy="0"/>
        </a:xfrm>
      </p:grpSpPr>
      <p:sp>
        <p:nvSpPr>
          <p:cNvPr id="1422" name="Google Shape;1422;g439270f930_0_12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439270f930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6" name="Shape 1426"/>
        <p:cNvGrpSpPr/>
        <p:nvPr/>
      </p:nvGrpSpPr>
      <p:grpSpPr>
        <a:xfrm>
          <a:off x="0" y="0"/>
          <a:ext cx="0" cy="0"/>
          <a:chOff x="0" y="0"/>
          <a:chExt cx="0" cy="0"/>
        </a:xfrm>
      </p:grpSpPr>
      <p:sp>
        <p:nvSpPr>
          <p:cNvPr id="1427" name="Google Shape;1427;g439270f930_0_12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439270f930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Encourage participants to try these problems on their own.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Google Shape;1436;g439270f930_0_12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439270f930_0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2" name="Shape 1442"/>
        <p:cNvGrpSpPr/>
        <p:nvPr/>
      </p:nvGrpSpPr>
      <p:grpSpPr>
        <a:xfrm>
          <a:off x="0" y="0"/>
          <a:ext cx="0" cy="0"/>
          <a:chOff x="0" y="0"/>
          <a:chExt cx="0" cy="0"/>
        </a:xfrm>
      </p:grpSpPr>
      <p:sp>
        <p:nvSpPr>
          <p:cNvPr id="1443" name="Google Shape;1443;g439270f930_0_12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439270f930_0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480d38b5d0_0_3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480d38b5d0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497b0fb47d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497b0fb4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43cbd4acb4_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43cbd4acb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43cbd4acb4_0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43cbd4acb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43cbd4acb4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43cbd4acb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43cbd4acb4_0_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43cbd4acb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43cbd4acb4_0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43cbd4acb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43cbd4acb4_0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43cbd4acb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Emphasis on Visual Studio Code, not Visual Studio generally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43cbd4acb4_0_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43cbd4acb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65b70fad8c_0_0:notes"/>
          <p:cNvSpPr/>
          <p:nvPr>
            <p:ph idx="2" type="sldImg"/>
          </p:nvPr>
        </p:nvSpPr>
        <p:spPr>
          <a:xfrm>
            <a:off x="1143308"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65b70fad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attendees we are going to check them in for the event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Once attendees check in, they will receive an email with the items listed on the slide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Attendees must check-in to get credit for attending this event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Confirm that everyone has checked in by asking participants to give you a signal when they receive the email.</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43cbd4acb4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43cbd4acb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43cbd4acb4_0_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43cbd4acb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43cbd4acb4_0_1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43cbd4acb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Google Shape;792;g43cbd4acb4_0_10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43cbd4acb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43d10d4640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43d10d464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43d10d4640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43d10d46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Google Shape;814;g43d10d4640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43d10d464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br>
              <a:rPr lang="en" sz="1400">
                <a:solidFill>
                  <a:schemeClr val="dk1"/>
                </a:solidFill>
                <a:latin typeface="Open Sans"/>
                <a:ea typeface="Open Sans"/>
                <a:cs typeface="Open Sans"/>
                <a:sym typeface="Open Sans"/>
              </a:rPr>
            </a:b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Recommend that they use the stable version if you are asked.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473242a50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473242a5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439270f930_0_9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439270f930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439270f930_0_10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439270f930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480d38b5d0_0_1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480d38b5d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Major League Hacking (MLH) events are meant to bring hackers together so they can learn, build, and share.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participants a brief overview of Major League Hacking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participants they can learn more at http://mlh.io/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Example Talking Points:</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TODO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Through Localhost MLH is rethinking technology education to reflect how hackers actually learn and how fast the industry moves.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Here's some quick facts about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Each year, MLH supports over 65,000 hackers around the world at events they facilitate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Those students create more than 12,000 amazing projects together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MLH is a global organization that empowers hackers in more than 400 cities and growing every day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43cbd4acb4_0_1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43cbd4acb4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43cbd4acb4_0_2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43cbd4acb4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43cbd4acb4_0_2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43cbd4acb4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43cbd4acb4_0_2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43cbd4acb4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480d38b5d0_0_3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480d38b5d0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 you didn’t know Windows Explorer had a dark theme!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43cbd4acb4_0_2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43cbd4acb4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439270f930_0_10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439270f930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439270f930_0_10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439270f930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43cbd4acb4_6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43cbd4acb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43cbd4acb4_6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43cbd4acb4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439270f930_0_8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439270f930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g439270f930_0_10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439270f930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g439270f930_0_10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439270f930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Google Shape;939;g439270f930_0_10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439270f930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1" name="Shape 951"/>
        <p:cNvGrpSpPr/>
        <p:nvPr/>
      </p:nvGrpSpPr>
      <p:grpSpPr>
        <a:xfrm>
          <a:off x="0" y="0"/>
          <a:ext cx="0" cy="0"/>
          <a:chOff x="0" y="0"/>
          <a:chExt cx="0" cy="0"/>
        </a:xfrm>
      </p:grpSpPr>
      <p:sp>
        <p:nvSpPr>
          <p:cNvPr id="952" name="Google Shape;952;g439270f930_0_10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439270f930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p</a:t>
            </a:r>
            <a:r>
              <a:rPr lang="en"/>
              <a:t>ost“ refers to HTTP, but let’s just assume it’s how to talk to a server</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g439270f930_0_10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439270f930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439270f930_0_10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439270f930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439270f930_0_10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439270f930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g439270f930_0_10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439270f930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g43cbd4acb4_2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43cbd4acb4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g43cbd4acb4_4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43cbd4acb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439270f930_0_8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439270f930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3" name="Shape 1013"/>
        <p:cNvGrpSpPr/>
        <p:nvPr/>
      </p:nvGrpSpPr>
      <p:grpSpPr>
        <a:xfrm>
          <a:off x="0" y="0"/>
          <a:ext cx="0" cy="0"/>
          <a:chOff x="0" y="0"/>
          <a:chExt cx="0" cy="0"/>
        </a:xfrm>
      </p:grpSpPr>
      <p:sp>
        <p:nvSpPr>
          <p:cNvPr id="1014" name="Google Shape;1014;g439270f930_0_109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439270f930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Google Shape;1021;g439270f930_0_10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439270f930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g439270f930_0_11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439270f930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439270f930_0_11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439270f930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g439270f930_0_11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439270f930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439270f930_0_11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439270f930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Google Shape;1055;g43cbd4acb4_0_3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43cbd4acb4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439270f930_0_11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439270f930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after Step 2 participants have to refresh the page to have their service show up in the Azure Service section</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g439270f930_0_11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439270f930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whichever tone of voice for your bot that you want!</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439270f930_0_11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439270f930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439270f930_0_8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439270f930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g481d29e0bc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481d29e0b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Google Shape;1092;g439270f930_0_11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439270f930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Google Shape;1104;g439270f930_0_11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439270f930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g43cbd4acb4_0_3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43cbd4acb4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439270f930_0_11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439270f930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439270f930_0_15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439270f930_0_1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481d29e0bc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481d29e0b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439270f930_0_15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439270f930_0_1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43cbd4acb4_2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43cbd4acb4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43cbd4acb4_2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43cbd4acb4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439270f930_0_8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439270f930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7" name="Shape 1167"/>
        <p:cNvGrpSpPr/>
        <p:nvPr/>
      </p:nvGrpSpPr>
      <p:grpSpPr>
        <a:xfrm>
          <a:off x="0" y="0"/>
          <a:ext cx="0" cy="0"/>
          <a:chOff x="0" y="0"/>
          <a:chExt cx="0" cy="0"/>
        </a:xfrm>
      </p:grpSpPr>
      <p:sp>
        <p:nvSpPr>
          <p:cNvPr id="1168" name="Google Shape;1168;g43cbd4acb4_2_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43cbd4acb4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g43cbd4acb4_2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43cbd4acb4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Google Shape;1184;g43cbd4acb4_2_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43cbd4acb4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g43cbd4acb4_2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43cbd4acb4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Google Shape;1197;g43cbd4acb4_2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43cbd4acb4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3" name="Shape 1203"/>
        <p:cNvGrpSpPr/>
        <p:nvPr/>
      </p:nvGrpSpPr>
      <p:grpSpPr>
        <a:xfrm>
          <a:off x="0" y="0"/>
          <a:ext cx="0" cy="0"/>
          <a:chOff x="0" y="0"/>
          <a:chExt cx="0" cy="0"/>
        </a:xfrm>
      </p:grpSpPr>
      <p:sp>
        <p:nvSpPr>
          <p:cNvPr id="1204" name="Google Shape;1204;g43cbd4acb4_2_1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43cbd4acb4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43cbd4acb4_2_1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43cbd4acb4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43cbd4acb4_2_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43cbd4acb4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g43cbd4acb4_2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43cbd4acb4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1" name="Shape 1231"/>
        <p:cNvGrpSpPr/>
        <p:nvPr/>
      </p:nvGrpSpPr>
      <p:grpSpPr>
        <a:xfrm>
          <a:off x="0" y="0"/>
          <a:ext cx="0" cy="0"/>
          <a:chOff x="0" y="0"/>
          <a:chExt cx="0" cy="0"/>
        </a:xfrm>
      </p:grpSpPr>
      <p:sp>
        <p:nvSpPr>
          <p:cNvPr id="1232" name="Google Shape;1232;g43cbd4acb4_2_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43cbd4acb4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439270f930_0_8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439270f930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43cbd4acb4_2_1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43cbd4acb4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Google Shape;1249;g43cbd4acb4_2_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43cbd4acb4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4" name="Shape 1254"/>
        <p:cNvGrpSpPr/>
        <p:nvPr/>
      </p:nvGrpSpPr>
      <p:grpSpPr>
        <a:xfrm>
          <a:off x="0" y="0"/>
          <a:ext cx="0" cy="0"/>
          <a:chOff x="0" y="0"/>
          <a:chExt cx="0" cy="0"/>
        </a:xfrm>
      </p:grpSpPr>
      <p:sp>
        <p:nvSpPr>
          <p:cNvPr id="1255" name="Google Shape;1255;g481d29e0bc_0_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481d29e0b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 public app, so we want everyone to access it. If you were deploying something which should only be used by people inside a certain company, you would actually need to configure this.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2" name="Shape 1262"/>
        <p:cNvGrpSpPr/>
        <p:nvPr/>
      </p:nvGrpSpPr>
      <p:grpSpPr>
        <a:xfrm>
          <a:off x="0" y="0"/>
          <a:ext cx="0" cy="0"/>
          <a:chOff x="0" y="0"/>
          <a:chExt cx="0" cy="0"/>
        </a:xfrm>
      </p:grpSpPr>
      <p:sp>
        <p:nvSpPr>
          <p:cNvPr id="1263" name="Google Shape;1263;g481d29e0bc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481d29e0b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 public app, so we want everyone to access it. If you were deploying something which should only be used by people inside a certain company, you would actually need to configure this.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9" name="Shape 1269"/>
        <p:cNvGrpSpPr/>
        <p:nvPr/>
      </p:nvGrpSpPr>
      <p:grpSpPr>
        <a:xfrm>
          <a:off x="0" y="0"/>
          <a:ext cx="0" cy="0"/>
          <a:chOff x="0" y="0"/>
          <a:chExt cx="0" cy="0"/>
        </a:xfrm>
      </p:grpSpPr>
      <p:sp>
        <p:nvSpPr>
          <p:cNvPr id="1270" name="Google Shape;1270;g481d29e0bc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481d29e0b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 public app, so we want everyone to access it. If you were deploying something which should only be used by people inside a certain company, you would actually need to configure this.</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Google Shape;1278;g481d29e0bc_0_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481d29e0b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3" name="Shape 1283"/>
        <p:cNvGrpSpPr/>
        <p:nvPr/>
      </p:nvGrpSpPr>
      <p:grpSpPr>
        <a:xfrm>
          <a:off x="0" y="0"/>
          <a:ext cx="0" cy="0"/>
          <a:chOff x="0" y="0"/>
          <a:chExt cx="0" cy="0"/>
        </a:xfrm>
      </p:grpSpPr>
      <p:sp>
        <p:nvSpPr>
          <p:cNvPr id="1284" name="Google Shape;1284;g473242a501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473242a50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Google Shape;1296;g43cbd4acb4_0_6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43cbd4acb4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2" name="Shape 1302"/>
        <p:cNvGrpSpPr/>
        <p:nvPr/>
      </p:nvGrpSpPr>
      <p:grpSpPr>
        <a:xfrm>
          <a:off x="0" y="0"/>
          <a:ext cx="0" cy="0"/>
          <a:chOff x="0" y="0"/>
          <a:chExt cx="0" cy="0"/>
        </a:xfrm>
      </p:grpSpPr>
      <p:sp>
        <p:nvSpPr>
          <p:cNvPr id="1303" name="Google Shape;1303;g43cbd4acb4_0_6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43cbd4acb4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g43cbd4acb4_0_6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43cbd4acb4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439270f930_0_8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439270f930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6" name="Shape 1316"/>
        <p:cNvGrpSpPr/>
        <p:nvPr/>
      </p:nvGrpSpPr>
      <p:grpSpPr>
        <a:xfrm>
          <a:off x="0" y="0"/>
          <a:ext cx="0" cy="0"/>
          <a:chOff x="0" y="0"/>
          <a:chExt cx="0" cy="0"/>
        </a:xfrm>
      </p:grpSpPr>
      <p:sp>
        <p:nvSpPr>
          <p:cNvPr id="1317" name="Google Shape;1317;g481d29e0bc_0_1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481d29e0b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3" name="Shape 1323"/>
        <p:cNvGrpSpPr/>
        <p:nvPr/>
      </p:nvGrpSpPr>
      <p:grpSpPr>
        <a:xfrm>
          <a:off x="0" y="0"/>
          <a:ext cx="0" cy="0"/>
          <a:chOff x="0" y="0"/>
          <a:chExt cx="0" cy="0"/>
        </a:xfrm>
      </p:grpSpPr>
      <p:sp>
        <p:nvSpPr>
          <p:cNvPr id="1324" name="Google Shape;1324;g481d29e0bc_0_1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481d29e0b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0" name="Shape 1330"/>
        <p:cNvGrpSpPr/>
        <p:nvPr/>
      </p:nvGrpSpPr>
      <p:grpSpPr>
        <a:xfrm>
          <a:off x="0" y="0"/>
          <a:ext cx="0" cy="0"/>
          <a:chOff x="0" y="0"/>
          <a:chExt cx="0" cy="0"/>
        </a:xfrm>
      </p:grpSpPr>
      <p:sp>
        <p:nvSpPr>
          <p:cNvPr id="1331" name="Google Shape;1331;g480d38b5d0_0_4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480d38b5d0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Google Shape;1338;g43cbd4acb4_0_5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43cbd4acb4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Google Shape;1350;g43cbd4acb4_0_5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43cbd4acb4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7" name="Shape 1357"/>
        <p:cNvGrpSpPr/>
        <p:nvPr/>
      </p:nvGrpSpPr>
      <p:grpSpPr>
        <a:xfrm>
          <a:off x="0" y="0"/>
          <a:ext cx="0" cy="0"/>
          <a:chOff x="0" y="0"/>
          <a:chExt cx="0" cy="0"/>
        </a:xfrm>
      </p:grpSpPr>
      <p:sp>
        <p:nvSpPr>
          <p:cNvPr id="1358" name="Google Shape;1358;g43cbd4acb4_0_6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43cbd4acb4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5" name="Shape 1365"/>
        <p:cNvGrpSpPr/>
        <p:nvPr/>
      </p:nvGrpSpPr>
      <p:grpSpPr>
        <a:xfrm>
          <a:off x="0" y="0"/>
          <a:ext cx="0" cy="0"/>
          <a:chOff x="0" y="0"/>
          <a:chExt cx="0" cy="0"/>
        </a:xfrm>
      </p:grpSpPr>
      <p:sp>
        <p:nvSpPr>
          <p:cNvPr id="1366" name="Google Shape;1366;g43cbd4acb4_0_5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43cbd4acb4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4" name="Shape 1374"/>
        <p:cNvGrpSpPr/>
        <p:nvPr/>
      </p:nvGrpSpPr>
      <p:grpSpPr>
        <a:xfrm>
          <a:off x="0" y="0"/>
          <a:ext cx="0" cy="0"/>
          <a:chOff x="0" y="0"/>
          <a:chExt cx="0" cy="0"/>
        </a:xfrm>
      </p:grpSpPr>
      <p:sp>
        <p:nvSpPr>
          <p:cNvPr id="1375" name="Google Shape;1375;g481d29e0bc_0_1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481d29e0b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1" name="Shape 1381"/>
        <p:cNvGrpSpPr/>
        <p:nvPr/>
      </p:nvGrpSpPr>
      <p:grpSpPr>
        <a:xfrm>
          <a:off x="0" y="0"/>
          <a:ext cx="0" cy="0"/>
          <a:chOff x="0" y="0"/>
          <a:chExt cx="0" cy="0"/>
        </a:xfrm>
      </p:grpSpPr>
      <p:sp>
        <p:nvSpPr>
          <p:cNvPr id="1382" name="Google Shape;1382;g481d29e0bc_0_1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481d29e0b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43cbd4acb4_2_1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43cbd4acb4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jpg"/><Relationship Id="rId3"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jpg"/><Relationship Id="rId3"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png"/><Relationship Id="rId3"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2.png"/><Relationship Id="rId3"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 Id="rId3"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 Id="rId3"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 Id="rId3" Type="http://schemas.openxmlformats.org/officeDocument/2006/relationships/image" Target="../media/image2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5.jpg"/><Relationship Id="rId3"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 Id="rId3" Type="http://schemas.openxmlformats.org/officeDocument/2006/relationships/image" Target="../media/image2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6.png"/><Relationship Id="rId3"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png"/><Relationship Id="rId3" Type="http://schemas.openxmlformats.org/officeDocument/2006/relationships/image" Target="../media/image2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6.jpg"/><Relationship Id="rId3" Type="http://schemas.openxmlformats.org/officeDocument/2006/relationships/image" Target="../media/image2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3.png"/><Relationship Id="rId3" Type="http://schemas.openxmlformats.org/officeDocument/2006/relationships/image" Target="../media/image2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3.png"/><Relationship Id="rId3" Type="http://schemas.openxmlformats.org/officeDocument/2006/relationships/image" Target="../media/image2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3.png"/><Relationship Id="rId3" Type="http://schemas.openxmlformats.org/officeDocument/2006/relationships/image" Target="../media/image2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7.png"/><Relationship Id="rId3" Type="http://schemas.openxmlformats.org/officeDocument/2006/relationships/image" Target="../media/image33.png"/><Relationship Id="rId4" Type="http://schemas.openxmlformats.org/officeDocument/2006/relationships/image" Target="../media/image2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7.png"/><Relationship Id="rId3" Type="http://schemas.openxmlformats.org/officeDocument/2006/relationships/image" Target="../media/image3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2.png"/><Relationship Id="rId3" Type="http://schemas.openxmlformats.org/officeDocument/2006/relationships/image" Target="../media/image12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2.png"/><Relationship Id="rId3" Type="http://schemas.openxmlformats.org/officeDocument/2006/relationships/image" Target="../media/image12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2.png"/><Relationship Id="rId3" Type="http://schemas.openxmlformats.org/officeDocument/2006/relationships/image" Target="../media/image1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5.jpg"/><Relationship Id="rId3" Type="http://schemas.openxmlformats.org/officeDocument/2006/relationships/image" Target="../media/image3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39.png"/><Relationship Id="rId3" Type="http://schemas.openxmlformats.org/officeDocument/2006/relationships/image" Target="../media/image12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3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3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38.jpg"/><Relationship Id="rId3" Type="http://schemas.openxmlformats.org/officeDocument/2006/relationships/image" Target="../media/image3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5.png"/><Relationship Id="rId3" Type="http://schemas.openxmlformats.org/officeDocument/2006/relationships/image" Target="../media/image12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5.png"/><Relationship Id="rId3" Type="http://schemas.openxmlformats.org/officeDocument/2006/relationships/image" Target="../media/image12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5.png"/><Relationship Id="rId3" Type="http://schemas.openxmlformats.org/officeDocument/2006/relationships/image" Target="../media/image12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34.png"/><Relationship Id="rId3" Type="http://schemas.openxmlformats.org/officeDocument/2006/relationships/image" Target="../media/image8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 name="Shape 6"/>
        <p:cNvGrpSpPr/>
        <p:nvPr/>
      </p:nvGrpSpPr>
      <p:grpSpPr>
        <a:xfrm>
          <a:off x="0" y="0"/>
          <a:ext cx="0" cy="0"/>
          <a:chOff x="0" y="0"/>
          <a:chExt cx="0" cy="0"/>
        </a:xfrm>
      </p:grpSpPr>
      <p:sp>
        <p:nvSpPr>
          <p:cNvPr id="7" name="Google Shape;7;p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8" name="Google Shape;8;p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9" name="Google Shape;9;p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 name="Google Shape;10;p2"/>
          <p:cNvSpPr txBox="1"/>
          <p:nvPr/>
        </p:nvSpPr>
        <p:spPr>
          <a:xfrm>
            <a:off x="3736450" y="91900"/>
            <a:ext cx="5354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an FAQ Bot for your Website with Microsoft Azure</a:t>
            </a:r>
            <a:endParaRPr b="1">
              <a:solidFill>
                <a:srgbClr val="EAEAEA"/>
              </a:solidFill>
              <a:latin typeface="Open Sans"/>
              <a:ea typeface="Open Sans"/>
              <a:cs typeface="Open Sans"/>
              <a:sym typeface="Open Sans"/>
            </a:endParaRPr>
          </a:p>
        </p:txBody>
      </p:sp>
      <p:pic>
        <p:nvPicPr>
          <p:cNvPr id="11" name="Google Shape;11;p2"/>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12" name="Google Shape;12;p2"/>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3" name="Google Shape;13;p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75" name="Shape 75"/>
        <p:cNvGrpSpPr/>
        <p:nvPr/>
      </p:nvGrpSpPr>
      <p:grpSpPr>
        <a:xfrm>
          <a:off x="0" y="0"/>
          <a:ext cx="0" cy="0"/>
          <a:chOff x="0" y="0"/>
          <a:chExt cx="0" cy="0"/>
        </a:xfrm>
      </p:grpSpPr>
      <p:sp>
        <p:nvSpPr>
          <p:cNvPr id="76" name="Google Shape;76;p1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8" name="Shape 78"/>
        <p:cNvGrpSpPr/>
        <p:nvPr/>
      </p:nvGrpSpPr>
      <p:grpSpPr>
        <a:xfrm>
          <a:off x="0" y="0"/>
          <a:ext cx="0" cy="0"/>
          <a:chOff x="0" y="0"/>
          <a:chExt cx="0" cy="0"/>
        </a:xfrm>
      </p:grpSpPr>
      <p:sp>
        <p:nvSpPr>
          <p:cNvPr id="79" name="Google Shape;79;p1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80" name="Google Shape;80;p1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81" name="Google Shape;81;p1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82" name="Google Shape;82;p1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83" name="Google Shape;83;p14"/>
          <p:cNvSpPr txBox="1"/>
          <p:nvPr/>
        </p:nvSpPr>
        <p:spPr>
          <a:xfrm>
            <a:off x="5339874" y="91900"/>
            <a:ext cx="37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84" name="Shape 84"/>
        <p:cNvGrpSpPr/>
        <p:nvPr/>
      </p:nvGrpSpPr>
      <p:grpSpPr>
        <a:xfrm>
          <a:off x="0" y="0"/>
          <a:ext cx="0" cy="0"/>
          <a:chOff x="0" y="0"/>
          <a:chExt cx="0" cy="0"/>
        </a:xfrm>
      </p:grpSpPr>
      <p:sp>
        <p:nvSpPr>
          <p:cNvPr id="85" name="Google Shape;85;p1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86" name="Google Shape;86;p1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87" name="Google Shape;87;p1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88" name="Google Shape;88;p1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89" name="Google Shape;89;p15"/>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5"/>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91" name="Google Shape;91;p15"/>
          <p:cNvSpPr txBox="1"/>
          <p:nvPr/>
        </p:nvSpPr>
        <p:spPr>
          <a:xfrm>
            <a:off x="5339874" y="91900"/>
            <a:ext cx="37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92" name="Shape 92"/>
        <p:cNvGrpSpPr/>
        <p:nvPr/>
      </p:nvGrpSpPr>
      <p:grpSpPr>
        <a:xfrm>
          <a:off x="0" y="0"/>
          <a:ext cx="0" cy="0"/>
          <a:chOff x="0" y="0"/>
          <a:chExt cx="0" cy="0"/>
        </a:xfrm>
      </p:grpSpPr>
      <p:sp>
        <p:nvSpPr>
          <p:cNvPr id="93" name="Google Shape;93;p1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1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95" name="Google Shape;95;p16"/>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96" name="Google Shape;96;p1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97" name="Google Shape;97;p16"/>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98" name="Google Shape;98;p16"/>
          <p:cNvSpPr txBox="1"/>
          <p:nvPr/>
        </p:nvSpPr>
        <p:spPr>
          <a:xfrm>
            <a:off x="2543375" y="2048950"/>
            <a:ext cx="40551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What are Ada &amp; SPARK?</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Intro to SPARK Ada</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Setup your Environment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 </a:t>
            </a:r>
            <a:r>
              <a:rPr lang="en" sz="2400">
                <a:latin typeface="Open Sans"/>
                <a:ea typeface="Open Sans"/>
                <a:cs typeface="Open Sans"/>
                <a:sym typeface="Open Sans"/>
              </a:rPr>
              <a:t>Let’s Build a Stack!</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99" name="Google Shape;99;p16"/>
          <p:cNvSpPr txBox="1"/>
          <p:nvPr/>
        </p:nvSpPr>
        <p:spPr>
          <a:xfrm>
            <a:off x="5339874" y="91900"/>
            <a:ext cx="37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00" name="Shape 100"/>
        <p:cNvGrpSpPr/>
        <p:nvPr/>
      </p:nvGrpSpPr>
      <p:grpSpPr>
        <a:xfrm>
          <a:off x="0" y="0"/>
          <a:ext cx="0" cy="0"/>
          <a:chOff x="0" y="0"/>
          <a:chExt cx="0" cy="0"/>
        </a:xfrm>
      </p:grpSpPr>
      <p:pic>
        <p:nvPicPr>
          <p:cNvPr id="101" name="Google Shape;101;p17"/>
          <p:cNvPicPr preferRelativeResize="0"/>
          <p:nvPr/>
        </p:nvPicPr>
        <p:blipFill rotWithShape="1">
          <a:blip r:embed="rId2">
            <a:alphaModFix/>
          </a:blip>
          <a:srcRect b="1938" l="14405" r="4707" t="7036"/>
          <a:stretch/>
        </p:blipFill>
        <p:spPr>
          <a:xfrm>
            <a:off x="0" y="0"/>
            <a:ext cx="9144003" cy="6857999"/>
          </a:xfrm>
          <a:prstGeom prst="rect">
            <a:avLst/>
          </a:prstGeom>
          <a:noFill/>
          <a:ln>
            <a:noFill/>
          </a:ln>
        </p:spPr>
      </p:pic>
      <p:sp>
        <p:nvSpPr>
          <p:cNvPr id="102" name="Google Shape;102;p17"/>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 name="Google Shape;103;p17"/>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104" name="Google Shape;104;p17"/>
          <p:cNvSpPr txBox="1"/>
          <p:nvPr/>
        </p:nvSpPr>
        <p:spPr>
          <a:xfrm>
            <a:off x="986238" y="2796643"/>
            <a:ext cx="7171500" cy="18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EAEAEA"/>
                </a:solidFill>
                <a:latin typeface="Open Sans"/>
                <a:ea typeface="Open Sans"/>
                <a:cs typeface="Open Sans"/>
                <a:sym typeface="Open Sans"/>
              </a:rPr>
              <a:t>Bug-free Coding with SPARK Ada</a:t>
            </a:r>
            <a:endParaRPr b="1" sz="4800">
              <a:solidFill>
                <a:srgbClr val="EAEAEA"/>
              </a:solidFill>
              <a:latin typeface="Open Sans"/>
              <a:ea typeface="Open Sans"/>
              <a:cs typeface="Open Sans"/>
              <a:sym typeface="Open Sans"/>
            </a:endParaRPr>
          </a:p>
        </p:txBody>
      </p:sp>
      <p:sp>
        <p:nvSpPr>
          <p:cNvPr id="105" name="Google Shape;105;p17"/>
          <p:cNvSpPr/>
          <p:nvPr/>
        </p:nvSpPr>
        <p:spPr>
          <a:xfrm>
            <a:off x="3863100" y="2242466"/>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06" name="Shape 106"/>
        <p:cNvGrpSpPr/>
        <p:nvPr/>
      </p:nvGrpSpPr>
      <p:grpSpPr>
        <a:xfrm>
          <a:off x="0" y="0"/>
          <a:ext cx="0" cy="0"/>
          <a:chOff x="0" y="0"/>
          <a:chExt cx="0" cy="0"/>
        </a:xfrm>
      </p:grpSpPr>
      <p:sp>
        <p:nvSpPr>
          <p:cNvPr id="107" name="Google Shape;107;p18"/>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0" name="Shape 110"/>
        <p:cNvGrpSpPr/>
        <p:nvPr/>
      </p:nvGrpSpPr>
      <p:grpSpPr>
        <a:xfrm>
          <a:off x="0" y="0"/>
          <a:ext cx="0" cy="0"/>
          <a:chOff x="0" y="0"/>
          <a:chExt cx="0" cy="0"/>
        </a:xfrm>
      </p:grpSpPr>
      <p:sp>
        <p:nvSpPr>
          <p:cNvPr id="111" name="Google Shape;111;p2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12" name="Google Shape;112;p2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13" name="Google Shape;113;p2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14" name="Google Shape;114;p20"/>
          <p:cNvSpPr txBox="1"/>
          <p:nvPr/>
        </p:nvSpPr>
        <p:spPr>
          <a:xfrm>
            <a:off x="3669750" y="91900"/>
            <a:ext cx="54210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an FAQ Bot for your Website with Microsoft Azure</a:t>
            </a:r>
            <a:endParaRPr b="1">
              <a:solidFill>
                <a:srgbClr val="EAEAEA"/>
              </a:solidFill>
              <a:latin typeface="Open Sans"/>
              <a:ea typeface="Open Sans"/>
              <a:cs typeface="Open Sans"/>
              <a:sym typeface="Open Sans"/>
            </a:endParaRPr>
          </a:p>
        </p:txBody>
      </p:sp>
      <p:sp>
        <p:nvSpPr>
          <p:cNvPr id="115" name="Google Shape;115;p20"/>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116" name="Google Shape;116;p20"/>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117" name="Google Shape;117;p20"/>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18" name="Shape 118"/>
        <p:cNvGrpSpPr/>
        <p:nvPr/>
      </p:nvGrpSpPr>
      <p:grpSpPr>
        <a:xfrm>
          <a:off x="0" y="0"/>
          <a:ext cx="0" cy="0"/>
          <a:chOff x="0" y="0"/>
          <a:chExt cx="0" cy="0"/>
        </a:xfrm>
      </p:grpSpPr>
      <p:sp>
        <p:nvSpPr>
          <p:cNvPr id="119" name="Google Shape;119;p2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20" name="Google Shape;120;p21"/>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 name="Google Shape;121;p21"/>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cxnSp>
        <p:nvCxnSpPr>
          <p:cNvPr id="122" name="Google Shape;122;p21"/>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123" name="Google Shape;123;p2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24" name="Google Shape;124;p21"/>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125" name="Google Shape;125;p21"/>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Open Sans"/>
              <a:ea typeface="Open Sans"/>
              <a:cs typeface="Open Sans"/>
              <a:sym typeface="Open Sans"/>
            </a:endParaRPr>
          </a:p>
        </p:txBody>
      </p:sp>
      <p:sp>
        <p:nvSpPr>
          <p:cNvPr id="126" name="Google Shape;126;p21"/>
          <p:cNvSpPr txBox="1"/>
          <p:nvPr/>
        </p:nvSpPr>
        <p:spPr>
          <a:xfrm>
            <a:off x="4418400" y="91900"/>
            <a:ext cx="4672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MLHacks: Build an FAQ Bot with Microsoft Azure </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127" name="Shape 127"/>
        <p:cNvGrpSpPr/>
        <p:nvPr/>
      </p:nvGrpSpPr>
      <p:grpSpPr>
        <a:xfrm>
          <a:off x="0" y="0"/>
          <a:ext cx="0" cy="0"/>
          <a:chOff x="0" y="0"/>
          <a:chExt cx="0" cy="0"/>
        </a:xfrm>
      </p:grpSpPr>
      <p:sp>
        <p:nvSpPr>
          <p:cNvPr id="128" name="Google Shape;128;p2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29" name="Google Shape;129;p22"/>
          <p:cNvSpPr txBox="1"/>
          <p:nvPr/>
        </p:nvSpPr>
        <p:spPr>
          <a:xfrm>
            <a:off x="860100" y="11206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130" name="Google Shape;130;p22"/>
          <p:cNvSpPr txBox="1"/>
          <p:nvPr/>
        </p:nvSpPr>
        <p:spPr>
          <a:xfrm>
            <a:off x="1955550" y="2277550"/>
            <a:ext cx="5607900" cy="3948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Quorum</a:t>
            </a:r>
            <a:r>
              <a:rPr baseline="30000" lang="en" sz="2400">
                <a:latin typeface="Open Sans"/>
                <a:ea typeface="Open Sans"/>
                <a:cs typeface="Open Sans"/>
                <a:sym typeface="Open Sans"/>
              </a:rPr>
              <a:t>®</a:t>
            </a:r>
            <a:r>
              <a:rPr lang="en" sz="2400">
                <a:latin typeface="Open Sans"/>
                <a:ea typeface="Open Sans"/>
                <a:cs typeface="Open Sans"/>
                <a:sym typeface="Open Sans"/>
              </a:rPr>
              <a:t> </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Setting Up Your Environment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Run Quorum</a:t>
            </a:r>
            <a:r>
              <a:rPr baseline="30000" lang="en" sz="2400">
                <a:solidFill>
                  <a:schemeClr val="dk1"/>
                </a:solidFill>
                <a:latin typeface="Open Sans"/>
                <a:ea typeface="Open Sans"/>
                <a:cs typeface="Open Sans"/>
                <a:sym typeface="Open Sans"/>
              </a:rPr>
              <a:t>®</a:t>
            </a:r>
            <a:r>
              <a:rPr lang="en" sz="2400">
                <a:solidFill>
                  <a:schemeClr val="dk1"/>
                </a:solidFill>
                <a:latin typeface="Open Sans"/>
                <a:ea typeface="Open Sans"/>
                <a:cs typeface="Open Sans"/>
                <a:sym typeface="Open Sans"/>
              </a:rPr>
              <a:t> &amp; The Marketplace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Solidity &amp; Smart Contracts</a:t>
            </a:r>
            <a:endParaRPr sz="24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Next Steps</a:t>
            </a:r>
            <a:endParaRPr sz="2400">
              <a:latin typeface="Open Sans"/>
              <a:ea typeface="Open Sans"/>
              <a:cs typeface="Open Sans"/>
              <a:sym typeface="Open Sans"/>
            </a:endParaRPr>
          </a:p>
        </p:txBody>
      </p:sp>
      <p:cxnSp>
        <p:nvCxnSpPr>
          <p:cNvPr id="131" name="Google Shape;131;p2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132" name="Google Shape;132;p2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33" name="Google Shape;133;p22"/>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134" name="Google Shape;134;p22"/>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135" name="Google Shape;135;p22"/>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136" name="Google Shape;136;p22"/>
          <p:cNvPicPr preferRelativeResize="0"/>
          <p:nvPr/>
        </p:nvPicPr>
        <p:blipFill rotWithShape="1">
          <a:blip r:embed="rId3">
            <a:alphaModFix/>
          </a:blip>
          <a:srcRect b="18850" l="0" r="0" t="0"/>
          <a:stretch/>
        </p:blipFill>
        <p:spPr>
          <a:xfrm>
            <a:off x="2034925" y="48275"/>
            <a:ext cx="1771650" cy="4328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37" name="Shape 137"/>
        <p:cNvGrpSpPr/>
        <p:nvPr/>
      </p:nvGrpSpPr>
      <p:grpSpPr>
        <a:xfrm>
          <a:off x="0" y="0"/>
          <a:ext cx="0" cy="0"/>
          <a:chOff x="0" y="0"/>
          <a:chExt cx="0" cy="0"/>
        </a:xfrm>
      </p:grpSpPr>
      <p:pic>
        <p:nvPicPr>
          <p:cNvPr id="138" name="Google Shape;138;p23"/>
          <p:cNvPicPr preferRelativeResize="0"/>
          <p:nvPr/>
        </p:nvPicPr>
        <p:blipFill rotWithShape="1">
          <a:blip r:embed="rId2">
            <a:alphaModFix/>
          </a:blip>
          <a:srcRect b="0" l="15934" r="11601" t="0"/>
          <a:stretch/>
        </p:blipFill>
        <p:spPr>
          <a:xfrm>
            <a:off x="0" y="0"/>
            <a:ext cx="9144000" cy="6858000"/>
          </a:xfrm>
          <a:prstGeom prst="rect">
            <a:avLst/>
          </a:prstGeom>
          <a:noFill/>
          <a:ln>
            <a:noFill/>
          </a:ln>
        </p:spPr>
      </p:pic>
      <p:sp>
        <p:nvSpPr>
          <p:cNvPr id="139" name="Google Shape;139;p23"/>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3"/>
          <p:cNvSpPr txBox="1"/>
          <p:nvPr/>
        </p:nvSpPr>
        <p:spPr>
          <a:xfrm>
            <a:off x="403350" y="1980138"/>
            <a:ext cx="8337300" cy="38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EAEAEA"/>
                </a:solidFill>
                <a:latin typeface="Open Sans"/>
                <a:ea typeface="Open Sans"/>
                <a:cs typeface="Open Sans"/>
                <a:sym typeface="Open Sans"/>
              </a:rPr>
              <a:t>Blockchain Basics: </a:t>
            </a:r>
            <a:endParaRPr sz="45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sz="1200">
              <a:solidFill>
                <a:srgbClr val="EAEAEA"/>
              </a:solidFill>
              <a:latin typeface="Open Sans"/>
              <a:ea typeface="Open Sans"/>
              <a:cs typeface="Open Sans"/>
              <a:sym typeface="Open Sans"/>
            </a:endParaRPr>
          </a:p>
          <a:p>
            <a:pPr indent="0" lvl="0" marL="0" rtl="0" algn="ctr">
              <a:spcBef>
                <a:spcPts val="0"/>
              </a:spcBef>
              <a:spcAft>
                <a:spcPts val="0"/>
              </a:spcAft>
              <a:buNone/>
            </a:pPr>
            <a:r>
              <a:rPr lang="en" sz="4500">
                <a:solidFill>
                  <a:srgbClr val="EAEAEA"/>
                </a:solidFill>
                <a:latin typeface="Open Sans"/>
                <a:ea typeface="Open Sans"/>
                <a:cs typeface="Open Sans"/>
                <a:sym typeface="Open Sans"/>
              </a:rPr>
              <a:t>An Introduction to Quorum</a:t>
            </a:r>
            <a:r>
              <a:rPr baseline="30000" lang="en" sz="4500">
                <a:solidFill>
                  <a:srgbClr val="EAEAEA"/>
                </a:solidFill>
                <a:latin typeface="Open Sans"/>
                <a:ea typeface="Open Sans"/>
                <a:cs typeface="Open Sans"/>
                <a:sym typeface="Open Sans"/>
              </a:rPr>
              <a:t>®</a:t>
            </a:r>
            <a:r>
              <a:rPr lang="en" sz="4500">
                <a:solidFill>
                  <a:srgbClr val="EAEAEA"/>
                </a:solidFill>
                <a:latin typeface="Open Sans"/>
                <a:ea typeface="Open Sans"/>
                <a:cs typeface="Open Sans"/>
                <a:sym typeface="Open Sans"/>
              </a:rPr>
              <a:t>, created by J.P. Morgan</a:t>
            </a:r>
            <a:endParaRPr sz="4500">
              <a:solidFill>
                <a:srgbClr val="EAEAEA"/>
              </a:solidFill>
              <a:latin typeface="Open Sans"/>
              <a:ea typeface="Open Sans"/>
              <a:cs typeface="Open Sans"/>
              <a:sym typeface="Open Sans"/>
            </a:endParaRPr>
          </a:p>
        </p:txBody>
      </p:sp>
      <p:sp>
        <p:nvSpPr>
          <p:cNvPr id="141" name="Google Shape;141;p23"/>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v.0.0.2</a:t>
            </a:r>
            <a:endParaRPr sz="1000">
              <a:solidFill>
                <a:schemeClr val="lt1"/>
              </a:solidFill>
              <a:latin typeface="Open Sans"/>
              <a:ea typeface="Open Sans"/>
              <a:cs typeface="Open Sans"/>
              <a:sym typeface="Open Sans"/>
            </a:endParaRPr>
          </a:p>
        </p:txBody>
      </p:sp>
      <p:sp>
        <p:nvSpPr>
          <p:cNvPr id="142" name="Google Shape;142;p23"/>
          <p:cNvSpPr/>
          <p:nvPr/>
        </p:nvSpPr>
        <p:spPr>
          <a:xfrm>
            <a:off x="3623499" y="1040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143" name="Google Shape;143;p23"/>
          <p:cNvSpPr/>
          <p:nvPr/>
        </p:nvSpPr>
        <p:spPr>
          <a:xfrm rot="5400000">
            <a:off x="4317212" y="645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144" name="Google Shape;144;p23"/>
          <p:cNvSpPr txBox="1"/>
          <p:nvPr/>
        </p:nvSpPr>
        <p:spPr>
          <a:xfrm>
            <a:off x="3778736" y="1183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pic>
        <p:nvPicPr>
          <p:cNvPr id="145" name="Google Shape;145;p23"/>
          <p:cNvPicPr preferRelativeResize="0"/>
          <p:nvPr/>
        </p:nvPicPr>
        <p:blipFill>
          <a:blip r:embed="rId3">
            <a:alphaModFix/>
          </a:blip>
          <a:stretch>
            <a:fillRect/>
          </a:stretch>
        </p:blipFill>
        <p:spPr>
          <a:xfrm>
            <a:off x="3154215" y="4948927"/>
            <a:ext cx="2835570" cy="606827"/>
          </a:xfrm>
          <a:prstGeom prst="rect">
            <a:avLst/>
          </a:prstGeom>
          <a:noFill/>
          <a:ln>
            <a:noFill/>
          </a:ln>
        </p:spPr>
      </p:pic>
      <p:cxnSp>
        <p:nvCxnSpPr>
          <p:cNvPr id="146" name="Google Shape;146;p23"/>
          <p:cNvCxnSpPr/>
          <p:nvPr/>
        </p:nvCxnSpPr>
        <p:spPr>
          <a:xfrm>
            <a:off x="2849400" y="4580825"/>
            <a:ext cx="3445200" cy="0"/>
          </a:xfrm>
          <a:prstGeom prst="straightConnector1">
            <a:avLst/>
          </a:prstGeom>
          <a:noFill/>
          <a:ln cap="flat" cmpd="sng" w="9525">
            <a:solidFill>
              <a:srgbClr val="EFEFEF"/>
            </a:solidFill>
            <a:prstDash val="solid"/>
            <a:round/>
            <a:headEnd len="med" w="med" type="none"/>
            <a:tailEnd len="med" w="med" type="none"/>
          </a:ln>
        </p:spPr>
      </p:cxnSp>
      <p:pic>
        <p:nvPicPr>
          <p:cNvPr id="147" name="Google Shape;147;p23"/>
          <p:cNvPicPr preferRelativeResize="0"/>
          <p:nvPr/>
        </p:nvPicPr>
        <p:blipFill>
          <a:blip r:embed="rId4">
            <a:alphaModFix/>
          </a:blip>
          <a:stretch>
            <a:fillRect/>
          </a:stretch>
        </p:blipFill>
        <p:spPr>
          <a:xfrm>
            <a:off x="3353050" y="5738150"/>
            <a:ext cx="2437900" cy="734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4" name="Shape 14"/>
        <p:cNvGrpSpPr/>
        <p:nvPr/>
      </p:nvGrpSpPr>
      <p:grpSpPr>
        <a:xfrm>
          <a:off x="0" y="0"/>
          <a:ext cx="0" cy="0"/>
          <a:chOff x="0" y="0"/>
          <a:chExt cx="0" cy="0"/>
        </a:xfrm>
      </p:grpSpPr>
      <p:sp>
        <p:nvSpPr>
          <p:cNvPr id="15" name="Google Shape;15;p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6" name="Google Shape;16;p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7" name="Google Shape;17;p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8" name="Google Shape;18;p3"/>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FAQ Bots on Azure</a:t>
            </a:r>
            <a:endParaRPr b="1">
              <a:solidFill>
                <a:srgbClr val="EAEAEA"/>
              </a:solidFill>
              <a:latin typeface="Open Sans"/>
              <a:ea typeface="Open Sans"/>
              <a:cs typeface="Open Sans"/>
              <a:sym typeface="Open Sans"/>
            </a:endParaRPr>
          </a:p>
        </p:txBody>
      </p:sp>
      <p:sp>
        <p:nvSpPr>
          <p:cNvPr id="19" name="Google Shape;19;p3"/>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None/>
              <a:defRPr b="1" sz="3600">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0" name="Google Shape;20;p3"/>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SzPts val="1800"/>
              <a:buFont typeface="Open Sans"/>
              <a:buChar char="●"/>
              <a:defRPr sz="1800">
                <a:latin typeface="Open Sans"/>
                <a:ea typeface="Open Sans"/>
                <a:cs typeface="Open Sans"/>
                <a:sym typeface="Open Sans"/>
              </a:defRPr>
            </a:lvl1pPr>
            <a:lvl2pPr indent="-342900" lvl="1" marL="914400">
              <a:spcBef>
                <a:spcPts val="0"/>
              </a:spcBef>
              <a:spcAft>
                <a:spcPts val="0"/>
              </a:spcAft>
              <a:buSzPts val="1800"/>
              <a:buFont typeface="Open Sans"/>
              <a:buChar char="○"/>
              <a:defRPr sz="1800">
                <a:latin typeface="Open Sans"/>
                <a:ea typeface="Open Sans"/>
                <a:cs typeface="Open Sans"/>
                <a:sym typeface="Open Sans"/>
              </a:defRPr>
            </a:lvl2pPr>
            <a:lvl3pPr indent="-342900" lvl="2" marL="1371600">
              <a:spcBef>
                <a:spcPts val="0"/>
              </a:spcBef>
              <a:spcAft>
                <a:spcPts val="0"/>
              </a:spcAft>
              <a:buSzPts val="1800"/>
              <a:buFont typeface="Open Sans"/>
              <a:buChar char="■"/>
              <a:defRPr sz="1800">
                <a:latin typeface="Open Sans"/>
                <a:ea typeface="Open Sans"/>
                <a:cs typeface="Open Sans"/>
                <a:sym typeface="Open Sans"/>
              </a:defRPr>
            </a:lvl3pPr>
            <a:lvl4pPr indent="-342900" lvl="3" marL="1828800">
              <a:spcBef>
                <a:spcPts val="0"/>
              </a:spcBef>
              <a:spcAft>
                <a:spcPts val="0"/>
              </a:spcAft>
              <a:buSzPts val="1800"/>
              <a:buFont typeface="Open Sans"/>
              <a:buChar char="●"/>
              <a:defRPr sz="1800">
                <a:latin typeface="Open Sans"/>
                <a:ea typeface="Open Sans"/>
                <a:cs typeface="Open Sans"/>
                <a:sym typeface="Open Sans"/>
              </a:defRPr>
            </a:lvl4pPr>
            <a:lvl5pPr indent="-342900" lvl="4" marL="2286000">
              <a:spcBef>
                <a:spcPts val="0"/>
              </a:spcBef>
              <a:spcAft>
                <a:spcPts val="0"/>
              </a:spcAft>
              <a:buSzPts val="1800"/>
              <a:buFont typeface="Open Sans"/>
              <a:buChar char="○"/>
              <a:defRPr sz="1800">
                <a:latin typeface="Open Sans"/>
                <a:ea typeface="Open Sans"/>
                <a:cs typeface="Open Sans"/>
                <a:sym typeface="Open Sans"/>
              </a:defRPr>
            </a:lvl5pPr>
            <a:lvl6pPr indent="-342900" lvl="5" marL="2743200">
              <a:spcBef>
                <a:spcPts val="0"/>
              </a:spcBef>
              <a:spcAft>
                <a:spcPts val="0"/>
              </a:spcAft>
              <a:buSzPts val="1800"/>
              <a:buFont typeface="Open Sans"/>
              <a:buChar char="■"/>
              <a:defRPr sz="1800">
                <a:latin typeface="Open Sans"/>
                <a:ea typeface="Open Sans"/>
                <a:cs typeface="Open Sans"/>
                <a:sym typeface="Open Sans"/>
              </a:defRPr>
            </a:lvl6pPr>
            <a:lvl7pPr indent="-342900" lvl="6" marL="3200400">
              <a:spcBef>
                <a:spcPts val="0"/>
              </a:spcBef>
              <a:spcAft>
                <a:spcPts val="0"/>
              </a:spcAft>
              <a:buSzPts val="1800"/>
              <a:buFont typeface="Open Sans"/>
              <a:buChar char="●"/>
              <a:defRPr sz="1800">
                <a:latin typeface="Open Sans"/>
                <a:ea typeface="Open Sans"/>
                <a:cs typeface="Open Sans"/>
                <a:sym typeface="Open Sans"/>
              </a:defRPr>
            </a:lvl7pPr>
            <a:lvl8pPr indent="-342900" lvl="7" marL="3657600">
              <a:spcBef>
                <a:spcPts val="0"/>
              </a:spcBef>
              <a:spcAft>
                <a:spcPts val="0"/>
              </a:spcAft>
              <a:buSzPts val="1800"/>
              <a:buFont typeface="Open Sans"/>
              <a:buChar char="○"/>
              <a:defRPr sz="1800">
                <a:latin typeface="Open Sans"/>
                <a:ea typeface="Open Sans"/>
                <a:cs typeface="Open Sans"/>
                <a:sym typeface="Open Sans"/>
              </a:defRPr>
            </a:lvl8pPr>
            <a:lvl9pPr indent="-342900" lvl="8" marL="411480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21" name="Google Shape;21;p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22" name="Google Shape;22;p3"/>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23" name="Google Shape;23;p3"/>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48" name="Shape 148"/>
        <p:cNvGrpSpPr/>
        <p:nvPr/>
      </p:nvGrpSpPr>
      <p:grpSpPr>
        <a:xfrm>
          <a:off x="0" y="0"/>
          <a:ext cx="0" cy="0"/>
          <a:chOff x="0" y="0"/>
          <a:chExt cx="0" cy="0"/>
        </a:xfrm>
      </p:grpSpPr>
      <p:sp>
        <p:nvSpPr>
          <p:cNvPr id="149" name="Google Shape;149;p2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4" showMasterSp="0">
  <p:cSld name="Blank">
    <p:spTree>
      <p:nvGrpSpPr>
        <p:cNvPr id="150" name="Shape 150"/>
        <p:cNvGrpSpPr/>
        <p:nvPr/>
      </p:nvGrpSpPr>
      <p:grpSpPr>
        <a:xfrm>
          <a:off x="0" y="0"/>
          <a:ext cx="0" cy="0"/>
          <a:chOff x="0" y="0"/>
          <a:chExt cx="0" cy="0"/>
        </a:xfrm>
      </p:grpSpPr>
      <p:sp>
        <p:nvSpPr>
          <p:cNvPr id="151" name="Google Shape;151;p25"/>
          <p:cNvSpPr/>
          <p:nvPr/>
        </p:nvSpPr>
        <p:spPr>
          <a:xfrm>
            <a:off x="0" y="-8930"/>
            <a:ext cx="9144000" cy="544500"/>
          </a:xfrm>
          <a:prstGeom prst="rect">
            <a:avLst/>
          </a:prstGeom>
          <a:solidFill>
            <a:srgbClr val="5EA5E5"/>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1700" u="none" cap="none" strike="noStrike">
              <a:solidFill>
                <a:srgbClr val="FFFFFF"/>
              </a:solidFill>
              <a:latin typeface="Helvetica Neue Light"/>
              <a:ea typeface="Helvetica Neue Light"/>
              <a:cs typeface="Helvetica Neue Light"/>
              <a:sym typeface="Helvetica Neue Light"/>
            </a:endParaRPr>
          </a:p>
        </p:txBody>
      </p:sp>
      <p:cxnSp>
        <p:nvCxnSpPr>
          <p:cNvPr id="152" name="Google Shape;152;p25"/>
          <p:cNvCxnSpPr/>
          <p:nvPr/>
        </p:nvCxnSpPr>
        <p:spPr>
          <a:xfrm>
            <a:off x="0" y="535781"/>
            <a:ext cx="9144000" cy="0"/>
          </a:xfrm>
          <a:prstGeom prst="straightConnector1">
            <a:avLst/>
          </a:prstGeom>
          <a:noFill/>
          <a:ln cap="flat" cmpd="sng" w="25400">
            <a:solidFill>
              <a:srgbClr val="353535"/>
            </a:solidFill>
            <a:prstDash val="solid"/>
            <a:miter lim="400000"/>
            <a:headEnd len="sm" w="sm" type="none"/>
            <a:tailEnd len="sm" w="sm" type="none"/>
          </a:ln>
        </p:spPr>
      </p:cxnSp>
      <p:pic>
        <p:nvPicPr>
          <p:cNvPr descr="localhost_light_grey_version.png" id="153" name="Google Shape;153;p25"/>
          <p:cNvPicPr preferRelativeResize="0"/>
          <p:nvPr/>
        </p:nvPicPr>
        <p:blipFill rotWithShape="1">
          <a:blip r:embed="rId2">
            <a:alphaModFix/>
          </a:blip>
          <a:srcRect b="0" l="0" r="0" t="0"/>
          <a:stretch/>
        </p:blipFill>
        <p:spPr>
          <a:xfrm>
            <a:off x="89297" y="85516"/>
            <a:ext cx="1663200" cy="357000"/>
          </a:xfrm>
          <a:prstGeom prst="rect">
            <a:avLst/>
          </a:prstGeom>
          <a:noFill/>
          <a:ln>
            <a:noFill/>
          </a:ln>
        </p:spPr>
      </p:pic>
      <p:sp>
        <p:nvSpPr>
          <p:cNvPr id="154" name="Google Shape;154;p25"/>
          <p:cNvSpPr txBox="1"/>
          <p:nvPr>
            <p:ph idx="12" type="sldNum"/>
          </p:nvPr>
        </p:nvSpPr>
        <p:spPr>
          <a:xfrm>
            <a:off x="4435447" y="6505277"/>
            <a:ext cx="264000" cy="285900"/>
          </a:xfrm>
          <a:prstGeom prst="rect">
            <a:avLst/>
          </a:prstGeom>
          <a:noFill/>
          <a:ln>
            <a:noFill/>
          </a:ln>
        </p:spPr>
        <p:txBody>
          <a:bodyPr anchorCtr="0" anchor="t" bIns="35725" lIns="35725" spcFirstLastPara="1" rIns="35725" wrap="square" tIns="35725">
            <a:noAutofit/>
          </a:bodyPr>
          <a:lstStyle>
            <a:lvl1pPr indent="0" lvl="0"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1pPr>
            <a:lvl2pPr indent="0" lvl="1"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2pPr>
            <a:lvl3pPr indent="0" lvl="2"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3pPr>
            <a:lvl4pPr indent="0" lvl="3"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4pPr>
            <a:lvl5pPr indent="0" lvl="4"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5pPr>
            <a:lvl6pPr indent="0" lvl="5"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6pPr>
            <a:lvl7pPr indent="0" lvl="6"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7pPr>
            <a:lvl8pPr indent="0" lvl="7"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8pPr>
            <a:lvl9pPr indent="0" lvl="8"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chemeClr val="tx1"/>
              </a:solidFill>
              <a:latin typeface="Arial"/>
              <a:ea typeface="Arial"/>
              <a:cs typeface="Arial"/>
              <a:sym typeface="Arial"/>
            </a:endParaRPr>
          </a:p>
        </p:txBody>
      </p:sp>
      <p:sp>
        <p:nvSpPr>
          <p:cNvPr id="155" name="Google Shape;155;p25"/>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pic>
        <p:nvPicPr>
          <p:cNvPr id="156" name="Google Shape;156;p25"/>
          <p:cNvPicPr preferRelativeResize="0"/>
          <p:nvPr/>
        </p:nvPicPr>
        <p:blipFill rotWithShape="1">
          <a:blip r:embed="rId3">
            <a:alphaModFix/>
          </a:blip>
          <a:srcRect b="22612" l="0" r="0" t="0"/>
          <a:stretch/>
        </p:blipFill>
        <p:spPr>
          <a:xfrm>
            <a:off x="2105175" y="91891"/>
            <a:ext cx="1483275" cy="345600"/>
          </a:xfrm>
          <a:prstGeom prst="rect">
            <a:avLst/>
          </a:prstGeom>
          <a:noFill/>
          <a:ln>
            <a:noFill/>
          </a:ln>
        </p:spPr>
      </p:pic>
      <p:sp>
        <p:nvSpPr>
          <p:cNvPr id="157" name="Google Shape;157;p25"/>
          <p:cNvSpPr txBox="1"/>
          <p:nvPr/>
        </p:nvSpPr>
        <p:spPr>
          <a:xfrm>
            <a:off x="1673150" y="85516"/>
            <a:ext cx="5883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pen Sans"/>
                <a:ea typeface="Open Sans"/>
                <a:cs typeface="Open Sans"/>
                <a:sym typeface="Open Sans"/>
              </a:rPr>
              <a:t>+</a:t>
            </a:r>
            <a:endParaRPr sz="3000">
              <a:solidFill>
                <a:srgbClr val="FFFFFF"/>
              </a:solidFill>
              <a:latin typeface="Open Sans"/>
              <a:ea typeface="Open Sans"/>
              <a:cs typeface="Open Sans"/>
              <a:sym typeface="Open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9" name="Shape 159"/>
        <p:cNvGrpSpPr/>
        <p:nvPr/>
      </p:nvGrpSpPr>
      <p:grpSpPr>
        <a:xfrm>
          <a:off x="0" y="0"/>
          <a:ext cx="0" cy="0"/>
          <a:chOff x="0" y="0"/>
          <a:chExt cx="0" cy="0"/>
        </a:xfrm>
      </p:grpSpPr>
      <p:sp>
        <p:nvSpPr>
          <p:cNvPr id="160" name="Google Shape;160;p2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161" name="Google Shape;161;p2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62" name="Google Shape;162;p27"/>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63" name="Google Shape;163;p27"/>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64" name="Google Shape;164;p27"/>
          <p:cNvSpPr txBox="1"/>
          <p:nvPr/>
        </p:nvSpPr>
        <p:spPr>
          <a:xfrm>
            <a:off x="4418400" y="91900"/>
            <a:ext cx="4672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MLHacks: Build an FAQ Bot with Microsoft Azure </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65" name="Shape 165"/>
        <p:cNvGrpSpPr/>
        <p:nvPr/>
      </p:nvGrpSpPr>
      <p:grpSpPr>
        <a:xfrm>
          <a:off x="0" y="0"/>
          <a:ext cx="0" cy="0"/>
          <a:chOff x="0" y="0"/>
          <a:chExt cx="0" cy="0"/>
        </a:xfrm>
      </p:grpSpPr>
      <p:sp>
        <p:nvSpPr>
          <p:cNvPr id="166" name="Google Shape;166;p2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167" name="Google Shape;167;p2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68" name="Google Shape;168;p2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69" name="Google Shape;169;p2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70" name="Google Shape;170;p28"/>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Blockchain On Azure</a:t>
            </a:r>
            <a:endParaRPr b="1">
              <a:solidFill>
                <a:srgbClr val="EAEAEA"/>
              </a:solidFill>
              <a:latin typeface="Open Sans"/>
              <a:ea typeface="Open Sans"/>
              <a:cs typeface="Open Sans"/>
              <a:sym typeface="Open Sans"/>
            </a:endParaRPr>
          </a:p>
        </p:txBody>
      </p:sp>
      <p:sp>
        <p:nvSpPr>
          <p:cNvPr id="171" name="Google Shape;171;p28"/>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 name="Google Shape;172;p28"/>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173" name="Shape 173"/>
        <p:cNvGrpSpPr/>
        <p:nvPr/>
      </p:nvGrpSpPr>
      <p:grpSpPr>
        <a:xfrm>
          <a:off x="0" y="0"/>
          <a:ext cx="0" cy="0"/>
          <a:chOff x="0" y="0"/>
          <a:chExt cx="0" cy="0"/>
        </a:xfrm>
      </p:grpSpPr>
      <p:sp>
        <p:nvSpPr>
          <p:cNvPr id="174" name="Google Shape;174;p2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175" name="Google Shape;175;p2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76" name="Google Shape;176;p2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77" name="Google Shape;177;p2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78" name="Google Shape;178;p29"/>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Blockchain On Azure</a:t>
            </a:r>
            <a:endParaRPr b="1">
              <a:solidFill>
                <a:srgbClr val="EAEAEA"/>
              </a:solidFill>
              <a:latin typeface="Open Sans"/>
              <a:ea typeface="Open Sans"/>
              <a:cs typeface="Open Sans"/>
              <a:sym typeface="Open Sans"/>
            </a:endParaRPr>
          </a:p>
        </p:txBody>
      </p:sp>
      <p:sp>
        <p:nvSpPr>
          <p:cNvPr id="179" name="Google Shape;179;p29"/>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180" name="Google Shape;180;p29"/>
          <p:cNvSpPr txBox="1"/>
          <p:nvPr/>
        </p:nvSpPr>
        <p:spPr>
          <a:xfrm>
            <a:off x="1524300" y="2048950"/>
            <a:ext cx="6604800" cy="4068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Blockchain and Ethereum</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Create a Blockchain on Azure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Create a Coinbase Account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Solidity and Smart Contracts</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Deploy Your App (Optional)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7.</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81" name="Shape 181"/>
        <p:cNvGrpSpPr/>
        <p:nvPr/>
      </p:nvGrpSpPr>
      <p:grpSpPr>
        <a:xfrm>
          <a:off x="0" y="0"/>
          <a:ext cx="0" cy="0"/>
          <a:chOff x="0" y="0"/>
          <a:chExt cx="0" cy="0"/>
        </a:xfrm>
      </p:grpSpPr>
      <p:pic>
        <p:nvPicPr>
          <p:cNvPr id="182" name="Google Shape;182;p30"/>
          <p:cNvPicPr preferRelativeResize="0"/>
          <p:nvPr/>
        </p:nvPicPr>
        <p:blipFill rotWithShape="1">
          <a:blip r:embed="rId2">
            <a:alphaModFix/>
          </a:blip>
          <a:srcRect b="0" l="11407" r="13590" t="0"/>
          <a:stretch/>
        </p:blipFill>
        <p:spPr>
          <a:xfrm>
            <a:off x="0" y="0"/>
            <a:ext cx="9144000" cy="6858000"/>
          </a:xfrm>
          <a:prstGeom prst="rect">
            <a:avLst/>
          </a:prstGeom>
          <a:noFill/>
          <a:ln>
            <a:noFill/>
          </a:ln>
        </p:spPr>
      </p:pic>
      <p:sp>
        <p:nvSpPr>
          <p:cNvPr id="183" name="Google Shape;183;p30"/>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30"/>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185" name="Google Shape;185;p30"/>
          <p:cNvSpPr txBox="1"/>
          <p:nvPr/>
        </p:nvSpPr>
        <p:spPr>
          <a:xfrm>
            <a:off x="986250" y="2770625"/>
            <a:ext cx="7171500" cy="28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Blockchain On Azure</a:t>
            </a:r>
            <a:endParaRPr b="1" sz="72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b="1" sz="7200">
              <a:solidFill>
                <a:srgbClr val="EAEAEA"/>
              </a:solidFill>
              <a:latin typeface="Open Sans"/>
              <a:ea typeface="Open Sans"/>
              <a:cs typeface="Open Sans"/>
              <a:sym typeface="Open Sans"/>
            </a:endParaRPr>
          </a:p>
        </p:txBody>
      </p:sp>
      <p:sp>
        <p:nvSpPr>
          <p:cNvPr id="186" name="Google Shape;186;p30"/>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87" name="Shape 187"/>
        <p:cNvGrpSpPr/>
        <p:nvPr/>
      </p:nvGrpSpPr>
      <p:grpSpPr>
        <a:xfrm>
          <a:off x="0" y="0"/>
          <a:ext cx="0" cy="0"/>
          <a:chOff x="0" y="0"/>
          <a:chExt cx="0" cy="0"/>
        </a:xfrm>
      </p:grpSpPr>
      <p:sp>
        <p:nvSpPr>
          <p:cNvPr id="188" name="Google Shape;188;p3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90" name="Shape 190"/>
        <p:cNvGrpSpPr/>
        <p:nvPr/>
      </p:nvGrpSpPr>
      <p:grpSpPr>
        <a:xfrm>
          <a:off x="0" y="0"/>
          <a:ext cx="0" cy="0"/>
          <a:chOff x="0" y="0"/>
          <a:chExt cx="0" cy="0"/>
        </a:xfrm>
      </p:grpSpPr>
      <p:sp>
        <p:nvSpPr>
          <p:cNvPr id="191" name="Google Shape;191;p3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92" name="Google Shape;192;p3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93" name="Google Shape;193;p3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94" name="Google Shape;194;p33"/>
          <p:cNvSpPr txBox="1"/>
          <p:nvPr/>
        </p:nvSpPr>
        <p:spPr>
          <a:xfrm>
            <a:off x="3813275" y="91900"/>
            <a:ext cx="5277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Build an FAQ Bot for your Website with Microsoft Azure</a:t>
            </a:r>
            <a:endParaRPr b="1">
              <a:solidFill>
                <a:srgbClr val="EAEAEA"/>
              </a:solidFill>
              <a:latin typeface="Open Sans"/>
              <a:ea typeface="Open Sans"/>
              <a:cs typeface="Open Sans"/>
              <a:sym typeface="Open Sans"/>
            </a:endParaRPr>
          </a:p>
        </p:txBody>
      </p:sp>
      <p:sp>
        <p:nvSpPr>
          <p:cNvPr id="195" name="Google Shape;195;p33"/>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196" name="Google Shape;196;p33"/>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197" name="Google Shape;197;p3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98" name="Shape 198"/>
        <p:cNvGrpSpPr/>
        <p:nvPr/>
      </p:nvGrpSpPr>
      <p:grpSpPr>
        <a:xfrm>
          <a:off x="0" y="0"/>
          <a:ext cx="0" cy="0"/>
          <a:chOff x="0" y="0"/>
          <a:chExt cx="0" cy="0"/>
        </a:xfrm>
      </p:grpSpPr>
      <p:sp>
        <p:nvSpPr>
          <p:cNvPr id="199" name="Google Shape;199;p3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00" name="Google Shape;200;p3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01" name="Google Shape;201;p3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02" name="Google Shape;202;p34"/>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Web Dev with Node.js On Azure</a:t>
            </a:r>
            <a:endParaRPr b="1">
              <a:solidFill>
                <a:srgbClr val="EAEAEA"/>
              </a:solidFill>
              <a:latin typeface="Open Sans"/>
              <a:ea typeface="Open Sans"/>
              <a:cs typeface="Open Sans"/>
              <a:sym typeface="Open Sans"/>
            </a:endParaRPr>
          </a:p>
        </p:txBody>
      </p:sp>
      <p:sp>
        <p:nvSpPr>
          <p:cNvPr id="203" name="Google Shape;203;p34"/>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34"/>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205" name="Google Shape;205;p3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206" name="Google Shape;206;p34"/>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207" name="Google Shape;207;p34"/>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08" name="Shape 208"/>
        <p:cNvGrpSpPr/>
        <p:nvPr/>
      </p:nvGrpSpPr>
      <p:grpSpPr>
        <a:xfrm>
          <a:off x="0" y="0"/>
          <a:ext cx="0" cy="0"/>
          <a:chOff x="0" y="0"/>
          <a:chExt cx="0" cy="0"/>
        </a:xfrm>
      </p:grpSpPr>
      <p:sp>
        <p:nvSpPr>
          <p:cNvPr id="209" name="Google Shape;209;p3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10" name="Google Shape;210;p3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11" name="Google Shape;211;p3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12" name="Google Shape;212;p35"/>
          <p:cNvSpPr txBox="1"/>
          <p:nvPr/>
        </p:nvSpPr>
        <p:spPr>
          <a:xfrm>
            <a:off x="5088550" y="91900"/>
            <a:ext cx="40023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Web Dev with Node.js on Microsoft Azure</a:t>
            </a:r>
            <a:endParaRPr b="1">
              <a:solidFill>
                <a:srgbClr val="EAEAEA"/>
              </a:solidFill>
              <a:latin typeface="Open Sans"/>
              <a:ea typeface="Open Sans"/>
              <a:cs typeface="Open Sans"/>
              <a:sym typeface="Open Sans"/>
            </a:endParaRPr>
          </a:p>
        </p:txBody>
      </p:sp>
      <p:sp>
        <p:nvSpPr>
          <p:cNvPr id="213" name="Google Shape;213;p35"/>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14" name="Google Shape;214;p35"/>
          <p:cNvSpPr txBox="1"/>
          <p:nvPr/>
        </p:nvSpPr>
        <p:spPr>
          <a:xfrm>
            <a:off x="1524300" y="2048950"/>
            <a:ext cx="60954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Web Development</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Microsoft </a:t>
            </a:r>
            <a:r>
              <a:rPr lang="en" sz="2400">
                <a:latin typeface="Open Sans"/>
                <a:ea typeface="Open Sans"/>
                <a:cs typeface="Open Sans"/>
                <a:sym typeface="Open Sans"/>
              </a:rPr>
              <a:t>Azure and Visual Studio</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Node.js and Express</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Deploy Your Web App! </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215" name="Google Shape;215;p35"/>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216" name="Google Shape;216;p35"/>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217" name="Google Shape;217;p35"/>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4" name="Shape 24"/>
        <p:cNvGrpSpPr/>
        <p:nvPr/>
      </p:nvGrpSpPr>
      <p:grpSpPr>
        <a:xfrm>
          <a:off x="0" y="0"/>
          <a:ext cx="0" cy="0"/>
          <a:chOff x="0" y="0"/>
          <a:chExt cx="0" cy="0"/>
        </a:xfrm>
      </p:grpSpPr>
      <p:sp>
        <p:nvSpPr>
          <p:cNvPr id="25" name="Google Shape;25;p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6" name="Google Shape;26;p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7" name="Google Shape;27;p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8" name="Google Shape;28;p4"/>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9" name="Google Shape;29;p4"/>
          <p:cNvSpPr txBox="1"/>
          <p:nvPr/>
        </p:nvSpPr>
        <p:spPr>
          <a:xfrm>
            <a:off x="1524300" y="2048950"/>
            <a:ext cx="6095400" cy="3902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Bots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Microsoft </a:t>
            </a:r>
            <a:r>
              <a:rPr lang="en" sz="2400">
                <a:latin typeface="Open Sans"/>
                <a:ea typeface="Open Sans"/>
                <a:cs typeface="Open Sans"/>
                <a:sym typeface="Open Sans"/>
              </a:rPr>
              <a:t>Azure and Visual Studio</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the Web App</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Setup the Bot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5.</a:t>
            </a:r>
            <a:r>
              <a:rPr lang="en" sz="2400">
                <a:latin typeface="Open Sans"/>
                <a:ea typeface="Open Sans"/>
                <a:cs typeface="Open Sans"/>
                <a:sym typeface="Open Sans"/>
              </a:rPr>
              <a:t> Deploy Your App</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7.</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30" name="Google Shape;30;p4"/>
          <p:cNvSpPr txBox="1"/>
          <p:nvPr/>
        </p:nvSpPr>
        <p:spPr>
          <a:xfrm>
            <a:off x="3813275" y="91900"/>
            <a:ext cx="5277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Build an FAQ Bot for your Website with Microsoft Azure</a:t>
            </a:r>
            <a:endParaRPr b="1">
              <a:solidFill>
                <a:srgbClr val="EAEAEA"/>
              </a:solidFill>
              <a:latin typeface="Open Sans"/>
              <a:ea typeface="Open Sans"/>
              <a:cs typeface="Open Sans"/>
              <a:sym typeface="Open Sans"/>
            </a:endParaRPr>
          </a:p>
        </p:txBody>
      </p:sp>
      <p:sp>
        <p:nvSpPr>
          <p:cNvPr id="31" name="Google Shape;31;p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32" name="Google Shape;32;p4"/>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33" name="Google Shape;33;p4"/>
          <p:cNvPicPr preferRelativeResize="0"/>
          <p:nvPr/>
        </p:nvPicPr>
        <p:blipFill>
          <a:blip r:embed="rId3">
            <a:alphaModFix/>
          </a:blip>
          <a:stretch>
            <a:fillRect/>
          </a:stretch>
        </p:blipFill>
        <p:spPr>
          <a:xfrm>
            <a:off x="1910767" y="64300"/>
            <a:ext cx="763425" cy="4008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218" name="Shape 218"/>
        <p:cNvGrpSpPr/>
        <p:nvPr/>
      </p:nvGrpSpPr>
      <p:grpSpPr>
        <a:xfrm>
          <a:off x="0" y="0"/>
          <a:ext cx="0" cy="0"/>
          <a:chOff x="0" y="0"/>
          <a:chExt cx="0" cy="0"/>
        </a:xfrm>
      </p:grpSpPr>
      <p:pic>
        <p:nvPicPr>
          <p:cNvPr id="219" name="Google Shape;219;p36"/>
          <p:cNvPicPr preferRelativeResize="0"/>
          <p:nvPr/>
        </p:nvPicPr>
        <p:blipFill rotWithShape="1">
          <a:blip r:embed="rId2">
            <a:alphaModFix/>
          </a:blip>
          <a:srcRect b="0" l="10898" r="12887" t="0"/>
          <a:stretch/>
        </p:blipFill>
        <p:spPr>
          <a:xfrm>
            <a:off x="0" y="-17850"/>
            <a:ext cx="9144000" cy="6858000"/>
          </a:xfrm>
          <a:prstGeom prst="rect">
            <a:avLst/>
          </a:prstGeom>
          <a:noFill/>
          <a:ln>
            <a:noFill/>
          </a:ln>
        </p:spPr>
      </p:pic>
      <p:sp>
        <p:nvSpPr>
          <p:cNvPr id="220" name="Google Shape;220;p36"/>
          <p:cNvSpPr/>
          <p:nvPr/>
        </p:nvSpPr>
        <p:spPr>
          <a:xfrm>
            <a:off x="-12" y="-17862"/>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 name="Google Shape;221;p36"/>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222" name="Google Shape;222;p36"/>
          <p:cNvSpPr txBox="1"/>
          <p:nvPr/>
        </p:nvSpPr>
        <p:spPr>
          <a:xfrm>
            <a:off x="986250" y="2267801"/>
            <a:ext cx="7171500" cy="33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Web Dev with Node.js On Azure</a:t>
            </a:r>
            <a:endParaRPr b="1" sz="72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b="1" sz="7200">
              <a:solidFill>
                <a:srgbClr val="EAEAEA"/>
              </a:solidFill>
              <a:latin typeface="Open Sans"/>
              <a:ea typeface="Open Sans"/>
              <a:cs typeface="Open Sans"/>
              <a:sym typeface="Open Sans"/>
            </a:endParaRPr>
          </a:p>
        </p:txBody>
      </p:sp>
      <p:sp>
        <p:nvSpPr>
          <p:cNvPr id="223" name="Google Shape;223;p36"/>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224" name="Shape 224"/>
        <p:cNvGrpSpPr/>
        <p:nvPr/>
      </p:nvGrpSpPr>
      <p:grpSpPr>
        <a:xfrm>
          <a:off x="0" y="0"/>
          <a:ext cx="0" cy="0"/>
          <a:chOff x="0" y="0"/>
          <a:chExt cx="0" cy="0"/>
        </a:xfrm>
      </p:grpSpPr>
      <p:sp>
        <p:nvSpPr>
          <p:cNvPr id="225" name="Google Shape;225;p37"/>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7" name="Shape 227"/>
        <p:cNvGrpSpPr/>
        <p:nvPr/>
      </p:nvGrpSpPr>
      <p:grpSpPr>
        <a:xfrm>
          <a:off x="0" y="0"/>
          <a:ext cx="0" cy="0"/>
          <a:chOff x="0" y="0"/>
          <a:chExt cx="0" cy="0"/>
        </a:xfrm>
      </p:grpSpPr>
      <p:sp>
        <p:nvSpPr>
          <p:cNvPr id="228" name="Google Shape;228;p3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29" name="Google Shape;229;p3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30" name="Google Shape;230;p3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31" name="Google Shape;231;p39"/>
          <p:cNvSpPr txBox="1"/>
          <p:nvPr/>
        </p:nvSpPr>
        <p:spPr>
          <a:xfrm>
            <a:off x="3880525" y="91900"/>
            <a:ext cx="52104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Build an FAQ Bot for your Website with Microsoft Azure</a:t>
            </a:r>
            <a:endParaRPr b="1">
              <a:solidFill>
                <a:srgbClr val="EAEAEA"/>
              </a:solidFill>
              <a:latin typeface="Open Sans"/>
              <a:ea typeface="Open Sans"/>
              <a:cs typeface="Open Sans"/>
              <a:sym typeface="Open Sans"/>
            </a:endParaRPr>
          </a:p>
        </p:txBody>
      </p:sp>
      <p:sp>
        <p:nvSpPr>
          <p:cNvPr id="232" name="Google Shape;232;p39"/>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233" name="Google Shape;233;p39"/>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234" name="Google Shape;234;p39"/>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235" name="Shape 235"/>
        <p:cNvGrpSpPr/>
        <p:nvPr/>
      </p:nvGrpSpPr>
      <p:grpSpPr>
        <a:xfrm>
          <a:off x="0" y="0"/>
          <a:ext cx="0" cy="0"/>
          <a:chOff x="0" y="0"/>
          <a:chExt cx="0" cy="0"/>
        </a:xfrm>
      </p:grpSpPr>
      <p:sp>
        <p:nvSpPr>
          <p:cNvPr id="236" name="Google Shape;236;p4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237" name="Google Shape;237;p4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38" name="Google Shape;238;p4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39" name="Google Shape;239;p4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40" name="Google Shape;240;p40"/>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Web Dev with Node.js On Azure</a:t>
            </a:r>
            <a:endParaRPr b="1">
              <a:solidFill>
                <a:srgbClr val="EAEAEA"/>
              </a:solidFill>
              <a:latin typeface="Open Sans"/>
              <a:ea typeface="Open Sans"/>
              <a:cs typeface="Open Sans"/>
              <a:sym typeface="Open Sans"/>
            </a:endParaRPr>
          </a:p>
        </p:txBody>
      </p:sp>
      <p:sp>
        <p:nvSpPr>
          <p:cNvPr id="241" name="Google Shape;241;p40"/>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 name="Google Shape;242;p40"/>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43" name="Shape 243"/>
        <p:cNvGrpSpPr/>
        <p:nvPr/>
      </p:nvGrpSpPr>
      <p:grpSpPr>
        <a:xfrm>
          <a:off x="0" y="0"/>
          <a:ext cx="0" cy="0"/>
          <a:chOff x="0" y="0"/>
          <a:chExt cx="0" cy="0"/>
        </a:xfrm>
      </p:grpSpPr>
      <p:sp>
        <p:nvSpPr>
          <p:cNvPr id="244" name="Google Shape;244;p4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245" name="Google Shape;245;p4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46" name="Google Shape;246;p41"/>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47" name="Google Shape;247;p41"/>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48" name="Google Shape;248;p41"/>
          <p:cNvSpPr txBox="1"/>
          <p:nvPr/>
        </p:nvSpPr>
        <p:spPr>
          <a:xfrm>
            <a:off x="5088550" y="91900"/>
            <a:ext cx="40023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Web Dev with Node.js on Microsoft Azure</a:t>
            </a:r>
            <a:endParaRPr b="1">
              <a:solidFill>
                <a:srgbClr val="EAEAEA"/>
              </a:solidFill>
              <a:latin typeface="Open Sans"/>
              <a:ea typeface="Open Sans"/>
              <a:cs typeface="Open Sans"/>
              <a:sym typeface="Open Sans"/>
            </a:endParaRPr>
          </a:p>
        </p:txBody>
      </p:sp>
      <p:sp>
        <p:nvSpPr>
          <p:cNvPr id="249" name="Google Shape;249;p41"/>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50" name="Google Shape;250;p41"/>
          <p:cNvSpPr txBox="1"/>
          <p:nvPr/>
        </p:nvSpPr>
        <p:spPr>
          <a:xfrm>
            <a:off x="1524300" y="2048950"/>
            <a:ext cx="60954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Web Development</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Microsoft </a:t>
            </a:r>
            <a:r>
              <a:rPr lang="en" sz="2400">
                <a:latin typeface="Open Sans"/>
                <a:ea typeface="Open Sans"/>
                <a:cs typeface="Open Sans"/>
                <a:sym typeface="Open Sans"/>
              </a:rPr>
              <a:t>Azure and Visual Studio</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Node.js and Express</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Deploy Your Web App! </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251" name="Shape 251"/>
        <p:cNvGrpSpPr/>
        <p:nvPr/>
      </p:nvGrpSpPr>
      <p:grpSpPr>
        <a:xfrm>
          <a:off x="0" y="0"/>
          <a:ext cx="0" cy="0"/>
          <a:chOff x="0" y="0"/>
          <a:chExt cx="0" cy="0"/>
        </a:xfrm>
      </p:grpSpPr>
      <p:pic>
        <p:nvPicPr>
          <p:cNvPr id="252" name="Google Shape;252;p42"/>
          <p:cNvPicPr preferRelativeResize="0"/>
          <p:nvPr/>
        </p:nvPicPr>
        <p:blipFill rotWithShape="1">
          <a:blip r:embed="rId2">
            <a:alphaModFix/>
          </a:blip>
          <a:srcRect b="0" l="10898" r="12887" t="0"/>
          <a:stretch/>
        </p:blipFill>
        <p:spPr>
          <a:xfrm>
            <a:off x="0" y="-17850"/>
            <a:ext cx="9144000" cy="6858000"/>
          </a:xfrm>
          <a:prstGeom prst="rect">
            <a:avLst/>
          </a:prstGeom>
          <a:noFill/>
          <a:ln>
            <a:noFill/>
          </a:ln>
        </p:spPr>
      </p:pic>
      <p:sp>
        <p:nvSpPr>
          <p:cNvPr id="253" name="Google Shape;253;p42"/>
          <p:cNvSpPr/>
          <p:nvPr/>
        </p:nvSpPr>
        <p:spPr>
          <a:xfrm>
            <a:off x="-12" y="-17862"/>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42"/>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255" name="Google Shape;255;p42"/>
          <p:cNvSpPr txBox="1"/>
          <p:nvPr/>
        </p:nvSpPr>
        <p:spPr>
          <a:xfrm>
            <a:off x="986250" y="2267801"/>
            <a:ext cx="7171500" cy="33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Web Dev with Node.js On Azure</a:t>
            </a:r>
            <a:endParaRPr b="1" sz="72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b="1" sz="7200">
              <a:solidFill>
                <a:srgbClr val="EAEAEA"/>
              </a:solidFill>
              <a:latin typeface="Open Sans"/>
              <a:ea typeface="Open Sans"/>
              <a:cs typeface="Open Sans"/>
              <a:sym typeface="Open Sans"/>
            </a:endParaRPr>
          </a:p>
        </p:txBody>
      </p:sp>
      <p:sp>
        <p:nvSpPr>
          <p:cNvPr id="256" name="Google Shape;256;p42"/>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257" name="Shape 257"/>
        <p:cNvGrpSpPr/>
        <p:nvPr/>
      </p:nvGrpSpPr>
      <p:grpSpPr>
        <a:xfrm>
          <a:off x="0" y="0"/>
          <a:ext cx="0" cy="0"/>
          <a:chOff x="0" y="0"/>
          <a:chExt cx="0" cy="0"/>
        </a:xfrm>
      </p:grpSpPr>
      <p:sp>
        <p:nvSpPr>
          <p:cNvPr id="258" name="Google Shape;258;p4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60" name="Shape 260"/>
        <p:cNvGrpSpPr/>
        <p:nvPr/>
      </p:nvGrpSpPr>
      <p:grpSpPr>
        <a:xfrm>
          <a:off x="0" y="0"/>
          <a:ext cx="0" cy="0"/>
          <a:chOff x="0" y="0"/>
          <a:chExt cx="0" cy="0"/>
        </a:xfrm>
      </p:grpSpPr>
      <p:sp>
        <p:nvSpPr>
          <p:cNvPr id="261" name="Google Shape;261;p45"/>
          <p:cNvSpPr txBox="1"/>
          <p:nvPr>
            <p:ph idx="12" type="sldNum"/>
          </p:nvPr>
        </p:nvSpPr>
        <p:spPr>
          <a:xfrm>
            <a:off x="8596483" y="6333297"/>
            <a:ext cx="548700" cy="524700"/>
          </a:xfrm>
          <a:prstGeom prst="rect">
            <a:avLst/>
          </a:prstGeom>
          <a:noFill/>
          <a:ln>
            <a:noFill/>
          </a:ln>
        </p:spPr>
        <p:txBody>
          <a:bodyPr anchorCtr="0" anchor="ctr" bIns="91425" lIns="91425" spcFirstLastPara="1" rIns="91425" wrap="square" tIns="91425">
            <a:noAutofit/>
          </a:bodyPr>
          <a:lstStyle>
            <a:lvl1pPr lvl="0" rtl="0" algn="ctr">
              <a:buNone/>
              <a:defRPr sz="1000">
                <a:latin typeface="Open Sans"/>
                <a:ea typeface="Open Sans"/>
                <a:cs typeface="Open Sans"/>
                <a:sym typeface="Open Sans"/>
              </a:defRPr>
            </a:lvl1pPr>
            <a:lvl2pPr lvl="1" rtl="0" algn="ctr">
              <a:buNone/>
              <a:defRPr sz="1000">
                <a:latin typeface="Open Sans"/>
                <a:ea typeface="Open Sans"/>
                <a:cs typeface="Open Sans"/>
                <a:sym typeface="Open Sans"/>
              </a:defRPr>
            </a:lvl2pPr>
            <a:lvl3pPr lvl="2" rtl="0" algn="ctr">
              <a:buNone/>
              <a:defRPr sz="1000">
                <a:latin typeface="Open Sans"/>
                <a:ea typeface="Open Sans"/>
                <a:cs typeface="Open Sans"/>
                <a:sym typeface="Open Sans"/>
              </a:defRPr>
            </a:lvl3pPr>
            <a:lvl4pPr lvl="3" rtl="0" algn="ctr">
              <a:buNone/>
              <a:defRPr sz="1000">
                <a:latin typeface="Open Sans"/>
                <a:ea typeface="Open Sans"/>
                <a:cs typeface="Open Sans"/>
                <a:sym typeface="Open Sans"/>
              </a:defRPr>
            </a:lvl4pPr>
            <a:lvl5pPr lvl="4" rtl="0" algn="ctr">
              <a:buNone/>
              <a:defRPr sz="1000">
                <a:latin typeface="Open Sans"/>
                <a:ea typeface="Open Sans"/>
                <a:cs typeface="Open Sans"/>
                <a:sym typeface="Open Sans"/>
              </a:defRPr>
            </a:lvl5pPr>
            <a:lvl6pPr lvl="5" rtl="0" algn="ctr">
              <a:buNone/>
              <a:defRPr sz="1000">
                <a:latin typeface="Open Sans"/>
                <a:ea typeface="Open Sans"/>
                <a:cs typeface="Open Sans"/>
                <a:sym typeface="Open Sans"/>
              </a:defRPr>
            </a:lvl6pPr>
            <a:lvl7pPr lvl="6" rtl="0" algn="ctr">
              <a:buNone/>
              <a:defRPr sz="1000">
                <a:latin typeface="Open Sans"/>
                <a:ea typeface="Open Sans"/>
                <a:cs typeface="Open Sans"/>
                <a:sym typeface="Open Sans"/>
              </a:defRPr>
            </a:lvl7pPr>
            <a:lvl8pPr lvl="7" rtl="0" algn="ctr">
              <a:buNone/>
              <a:defRPr sz="1000">
                <a:latin typeface="Open Sans"/>
                <a:ea typeface="Open Sans"/>
                <a:cs typeface="Open Sans"/>
                <a:sym typeface="Open Sans"/>
              </a:defRPr>
            </a:lvl8pPr>
            <a:lvl9pPr lvl="8" rtl="0" algn="ctr">
              <a:buNone/>
              <a:defRPr sz="1000">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
        <p:nvSpPr>
          <p:cNvPr id="262" name="Google Shape;262;p4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63" name="Google Shape;263;p4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64" name="Google Shape;264;p4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65" name="Google Shape;265;p45"/>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Slack Apps</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266" name="Shape 266"/>
        <p:cNvGrpSpPr/>
        <p:nvPr/>
      </p:nvGrpSpPr>
      <p:grpSpPr>
        <a:xfrm>
          <a:off x="0" y="0"/>
          <a:ext cx="0" cy="0"/>
          <a:chOff x="0" y="0"/>
          <a:chExt cx="0" cy="0"/>
        </a:xfrm>
      </p:grpSpPr>
      <p:sp>
        <p:nvSpPr>
          <p:cNvPr id="267" name="Google Shape;267;p4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68" name="Google Shape;268;p46"/>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69" name="Google Shape;269;p4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70" name="Google Shape;270;p46"/>
          <p:cNvSpPr txBox="1"/>
          <p:nvPr/>
        </p:nvSpPr>
        <p:spPr>
          <a:xfrm>
            <a:off x="3822900" y="91900"/>
            <a:ext cx="52680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Build an FAQ Bot for your Website with Microsoft Azure</a:t>
            </a:r>
            <a:endParaRPr b="1">
              <a:solidFill>
                <a:srgbClr val="EAEAEA"/>
              </a:solidFill>
              <a:latin typeface="Open Sans"/>
              <a:ea typeface="Open Sans"/>
              <a:cs typeface="Open Sans"/>
              <a:sym typeface="Open Sans"/>
            </a:endParaRPr>
          </a:p>
        </p:txBody>
      </p:sp>
      <p:sp>
        <p:nvSpPr>
          <p:cNvPr id="271" name="Google Shape;271;p46"/>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46"/>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273" name="Google Shape;273;p46"/>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274" name="Google Shape;274;p46"/>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275" name="Google Shape;275;p46"/>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76" name="Shape 276"/>
        <p:cNvGrpSpPr/>
        <p:nvPr/>
      </p:nvGrpSpPr>
      <p:grpSpPr>
        <a:xfrm>
          <a:off x="0" y="0"/>
          <a:ext cx="0" cy="0"/>
          <a:chOff x="0" y="0"/>
          <a:chExt cx="0" cy="0"/>
        </a:xfrm>
      </p:grpSpPr>
      <p:sp>
        <p:nvSpPr>
          <p:cNvPr id="277" name="Google Shape;277;p4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78" name="Google Shape;278;p47"/>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79" name="Google Shape;279;p47"/>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80" name="Google Shape;280;p47"/>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Build Slack Apps</a:t>
            </a:r>
            <a:endParaRPr b="1">
              <a:solidFill>
                <a:srgbClr val="EAEAEA"/>
              </a:solidFill>
              <a:latin typeface="Open Sans"/>
              <a:ea typeface="Open Sans"/>
              <a:cs typeface="Open Sans"/>
              <a:sym typeface="Open Sans"/>
            </a:endParaRPr>
          </a:p>
        </p:txBody>
      </p:sp>
      <p:sp>
        <p:nvSpPr>
          <p:cNvPr id="281" name="Google Shape;281;p47"/>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82" name="Google Shape;282;p47"/>
          <p:cNvSpPr txBox="1"/>
          <p:nvPr/>
        </p:nvSpPr>
        <p:spPr>
          <a:xfrm>
            <a:off x="1029975" y="2048950"/>
            <a:ext cx="7209900" cy="2929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Apps for Slack</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Create the App and Set Up Your Environment </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the Code and Try the App</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283" name="Google Shape;283;p47"/>
          <p:cNvSpPr txBox="1"/>
          <p:nvPr>
            <p:ph idx="12" type="sldNum"/>
          </p:nvPr>
        </p:nvSpPr>
        <p:spPr>
          <a:xfrm>
            <a:off x="8596483" y="6333297"/>
            <a:ext cx="548700" cy="524700"/>
          </a:xfrm>
          <a:prstGeom prst="rect">
            <a:avLst/>
          </a:prstGeom>
          <a:noFill/>
          <a:ln>
            <a:noFill/>
          </a:ln>
        </p:spPr>
        <p:txBody>
          <a:bodyPr anchorCtr="0" anchor="ctr" bIns="91425" lIns="91425" spcFirstLastPara="1" rIns="91425" wrap="square" tIns="91425">
            <a:noAutofit/>
          </a:bodyPr>
          <a:lstStyle>
            <a:lvl1pPr lvl="0" rtl="0" algn="ctr">
              <a:buNone/>
              <a:defRPr sz="1000">
                <a:latin typeface="Open Sans"/>
                <a:ea typeface="Open Sans"/>
                <a:cs typeface="Open Sans"/>
                <a:sym typeface="Open Sans"/>
              </a:defRPr>
            </a:lvl1pPr>
            <a:lvl2pPr lvl="1" rtl="0" algn="ctr">
              <a:buNone/>
              <a:defRPr sz="1000">
                <a:latin typeface="Open Sans"/>
                <a:ea typeface="Open Sans"/>
                <a:cs typeface="Open Sans"/>
                <a:sym typeface="Open Sans"/>
              </a:defRPr>
            </a:lvl2pPr>
            <a:lvl3pPr lvl="2" rtl="0" algn="ctr">
              <a:buNone/>
              <a:defRPr sz="1000">
                <a:latin typeface="Open Sans"/>
                <a:ea typeface="Open Sans"/>
                <a:cs typeface="Open Sans"/>
                <a:sym typeface="Open Sans"/>
              </a:defRPr>
            </a:lvl3pPr>
            <a:lvl4pPr lvl="3" rtl="0" algn="ctr">
              <a:buNone/>
              <a:defRPr sz="1000">
                <a:latin typeface="Open Sans"/>
                <a:ea typeface="Open Sans"/>
                <a:cs typeface="Open Sans"/>
                <a:sym typeface="Open Sans"/>
              </a:defRPr>
            </a:lvl4pPr>
            <a:lvl5pPr lvl="4" rtl="0" algn="ctr">
              <a:buNone/>
              <a:defRPr sz="1000">
                <a:latin typeface="Open Sans"/>
                <a:ea typeface="Open Sans"/>
                <a:cs typeface="Open Sans"/>
                <a:sym typeface="Open Sans"/>
              </a:defRPr>
            </a:lvl5pPr>
            <a:lvl6pPr lvl="5" rtl="0" algn="ctr">
              <a:buNone/>
              <a:defRPr sz="1000">
                <a:latin typeface="Open Sans"/>
                <a:ea typeface="Open Sans"/>
                <a:cs typeface="Open Sans"/>
                <a:sym typeface="Open Sans"/>
              </a:defRPr>
            </a:lvl6pPr>
            <a:lvl7pPr lvl="6" rtl="0" algn="ctr">
              <a:buNone/>
              <a:defRPr sz="1000">
                <a:latin typeface="Open Sans"/>
                <a:ea typeface="Open Sans"/>
                <a:cs typeface="Open Sans"/>
                <a:sym typeface="Open Sans"/>
              </a:defRPr>
            </a:lvl7pPr>
            <a:lvl8pPr lvl="7" rtl="0" algn="ctr">
              <a:buNone/>
              <a:defRPr sz="1000">
                <a:latin typeface="Open Sans"/>
                <a:ea typeface="Open Sans"/>
                <a:cs typeface="Open Sans"/>
                <a:sym typeface="Open Sans"/>
              </a:defRPr>
            </a:lvl8pPr>
            <a:lvl9pPr lvl="8" rtl="0" algn="ctr">
              <a:buNone/>
              <a:defRPr sz="1000">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4" name="Shape 34"/>
        <p:cNvGrpSpPr/>
        <p:nvPr/>
      </p:nvGrpSpPr>
      <p:grpSpPr>
        <a:xfrm>
          <a:off x="0" y="0"/>
          <a:ext cx="0" cy="0"/>
          <a:chOff x="0" y="0"/>
          <a:chExt cx="0" cy="0"/>
        </a:xfrm>
      </p:grpSpPr>
      <p:pic>
        <p:nvPicPr>
          <p:cNvPr id="35" name="Google Shape;35;p5"/>
          <p:cNvPicPr preferRelativeResize="0"/>
          <p:nvPr/>
        </p:nvPicPr>
        <p:blipFill rotWithShape="1">
          <a:blip r:embed="rId2">
            <a:alphaModFix/>
          </a:blip>
          <a:srcRect b="0" l="14089" r="0" t="0"/>
          <a:stretch/>
        </p:blipFill>
        <p:spPr>
          <a:xfrm>
            <a:off x="0" y="0"/>
            <a:ext cx="9143997" cy="6857998"/>
          </a:xfrm>
          <a:prstGeom prst="rect">
            <a:avLst/>
          </a:prstGeom>
          <a:noFill/>
          <a:ln>
            <a:noFill/>
          </a:ln>
        </p:spPr>
      </p:pic>
      <p:sp>
        <p:nvSpPr>
          <p:cNvPr id="36" name="Google Shape;36;p5"/>
          <p:cNvSpPr/>
          <p:nvPr/>
        </p:nvSpPr>
        <p:spPr>
          <a:xfrm>
            <a:off x="-12" y="-12"/>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 name="Google Shape;37;p5"/>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38" name="Google Shape;38;p5"/>
          <p:cNvSpPr txBox="1"/>
          <p:nvPr/>
        </p:nvSpPr>
        <p:spPr>
          <a:xfrm>
            <a:off x="986250" y="2267801"/>
            <a:ext cx="7171500" cy="3397200"/>
          </a:xfrm>
          <a:prstGeom prst="rect">
            <a:avLst/>
          </a:prstGeom>
          <a:noFill/>
          <a:ln>
            <a:noFill/>
          </a:ln>
          <a:effectLst>
            <a:outerShdw blurRad="57150" rotWithShape="0" algn="bl" dir="5400000" dist="66675">
              <a:srgbClr val="000000">
                <a:alpha val="97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FAQ Bot On Azure</a:t>
            </a:r>
            <a:endParaRPr b="1" sz="72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b="1" sz="7200">
              <a:solidFill>
                <a:srgbClr val="EAEAEA"/>
              </a:solidFill>
              <a:latin typeface="Open Sans"/>
              <a:ea typeface="Open Sans"/>
              <a:cs typeface="Open Sans"/>
              <a:sym typeface="Open Sans"/>
            </a:endParaRPr>
          </a:p>
        </p:txBody>
      </p:sp>
      <p:sp>
        <p:nvSpPr>
          <p:cNvPr id="39" name="Google Shape;39;p5"/>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
        <p:nvSpPr>
          <p:cNvPr id="40" name="Google Shape;40;p5"/>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284" name="Shape 284"/>
        <p:cNvGrpSpPr/>
        <p:nvPr/>
      </p:nvGrpSpPr>
      <p:grpSpPr>
        <a:xfrm>
          <a:off x="0" y="0"/>
          <a:ext cx="0" cy="0"/>
          <a:chOff x="0" y="0"/>
          <a:chExt cx="0" cy="0"/>
        </a:xfrm>
      </p:grpSpPr>
      <p:pic>
        <p:nvPicPr>
          <p:cNvPr id="285" name="Google Shape;285;p48"/>
          <p:cNvPicPr preferRelativeResize="0"/>
          <p:nvPr/>
        </p:nvPicPr>
        <p:blipFill rotWithShape="1">
          <a:blip r:embed="rId2">
            <a:alphaModFix/>
          </a:blip>
          <a:srcRect b="0" l="15690" r="0" t="0"/>
          <a:stretch/>
        </p:blipFill>
        <p:spPr>
          <a:xfrm>
            <a:off x="0" y="0"/>
            <a:ext cx="9143999" cy="6858001"/>
          </a:xfrm>
          <a:prstGeom prst="rect">
            <a:avLst/>
          </a:prstGeom>
          <a:noFill/>
          <a:ln>
            <a:noFill/>
          </a:ln>
        </p:spPr>
      </p:pic>
      <p:sp>
        <p:nvSpPr>
          <p:cNvPr id="286" name="Google Shape;286;p48"/>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48"/>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288" name="Google Shape;288;p48"/>
          <p:cNvSpPr txBox="1"/>
          <p:nvPr/>
        </p:nvSpPr>
        <p:spPr>
          <a:xfrm>
            <a:off x="986250" y="2267797"/>
            <a:ext cx="7171500" cy="28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Build Slack Apps</a:t>
            </a:r>
            <a:endParaRPr b="1" sz="72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b="1" sz="7200">
              <a:solidFill>
                <a:srgbClr val="EAEAEA"/>
              </a:solidFill>
              <a:latin typeface="Open Sans"/>
              <a:ea typeface="Open Sans"/>
              <a:cs typeface="Open Sans"/>
              <a:sym typeface="Open Sans"/>
            </a:endParaRPr>
          </a:p>
        </p:txBody>
      </p:sp>
      <p:sp>
        <p:nvSpPr>
          <p:cNvPr id="289" name="Google Shape;289;p48"/>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290" name="Shape 290"/>
        <p:cNvGrpSpPr/>
        <p:nvPr/>
      </p:nvGrpSpPr>
      <p:grpSpPr>
        <a:xfrm>
          <a:off x="0" y="0"/>
          <a:ext cx="0" cy="0"/>
          <a:chOff x="0" y="0"/>
          <a:chExt cx="0" cy="0"/>
        </a:xfrm>
      </p:grpSpPr>
      <p:sp>
        <p:nvSpPr>
          <p:cNvPr id="291" name="Google Shape;291;p4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3" name="Shape 293"/>
        <p:cNvGrpSpPr/>
        <p:nvPr/>
      </p:nvGrpSpPr>
      <p:grpSpPr>
        <a:xfrm>
          <a:off x="0" y="0"/>
          <a:ext cx="0" cy="0"/>
          <a:chOff x="0" y="0"/>
          <a:chExt cx="0" cy="0"/>
        </a:xfrm>
      </p:grpSpPr>
      <p:sp>
        <p:nvSpPr>
          <p:cNvPr id="294" name="Google Shape;294;p5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95" name="Google Shape;295;p51"/>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96" name="Google Shape;296;p51"/>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97" name="Google Shape;297;p51"/>
          <p:cNvSpPr txBox="1"/>
          <p:nvPr/>
        </p:nvSpPr>
        <p:spPr>
          <a:xfrm>
            <a:off x="3669750" y="91900"/>
            <a:ext cx="54210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an FAQ Bot for your Website with Microsoft Azure</a:t>
            </a:r>
            <a:endParaRPr b="1">
              <a:solidFill>
                <a:srgbClr val="EAEAEA"/>
              </a:solidFill>
              <a:latin typeface="Open Sans"/>
              <a:ea typeface="Open Sans"/>
              <a:cs typeface="Open Sans"/>
              <a:sym typeface="Open Sans"/>
            </a:endParaRPr>
          </a:p>
        </p:txBody>
      </p:sp>
      <p:sp>
        <p:nvSpPr>
          <p:cNvPr id="298" name="Google Shape;298;p51"/>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299" name="Google Shape;299;p51"/>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300" name="Google Shape;300;p51"/>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301" name="Shape 301"/>
        <p:cNvGrpSpPr/>
        <p:nvPr/>
      </p:nvGrpSpPr>
      <p:grpSpPr>
        <a:xfrm>
          <a:off x="0" y="0"/>
          <a:ext cx="0" cy="0"/>
          <a:chOff x="0" y="0"/>
          <a:chExt cx="0" cy="0"/>
        </a:xfrm>
      </p:grpSpPr>
      <p:sp>
        <p:nvSpPr>
          <p:cNvPr id="302" name="Google Shape;302;p5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303" name="Google Shape;303;p5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304" name="Google Shape;304;p5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05" name="Google Shape;305;p52"/>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Web Dev with Node.js On Azure</a:t>
            </a:r>
            <a:endParaRPr b="1">
              <a:solidFill>
                <a:srgbClr val="EAEAEA"/>
              </a:solidFill>
              <a:latin typeface="Open Sans"/>
              <a:ea typeface="Open Sans"/>
              <a:cs typeface="Open Sans"/>
              <a:sym typeface="Open Sans"/>
            </a:endParaRPr>
          </a:p>
        </p:txBody>
      </p:sp>
      <p:sp>
        <p:nvSpPr>
          <p:cNvPr id="306" name="Google Shape;306;p52"/>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 name="Google Shape;307;p52"/>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308" name="Google Shape;308;p52"/>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309" name="Google Shape;309;p52"/>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310" name="Google Shape;310;p5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311" name="Shape 311"/>
        <p:cNvGrpSpPr/>
        <p:nvPr/>
      </p:nvGrpSpPr>
      <p:grpSpPr>
        <a:xfrm>
          <a:off x="0" y="0"/>
          <a:ext cx="0" cy="0"/>
          <a:chOff x="0" y="0"/>
          <a:chExt cx="0" cy="0"/>
        </a:xfrm>
      </p:grpSpPr>
      <p:sp>
        <p:nvSpPr>
          <p:cNvPr id="312" name="Google Shape;312;p5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313" name="Google Shape;313;p5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314" name="Google Shape;314;p5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15" name="Google Shape;315;p53"/>
          <p:cNvSpPr txBox="1"/>
          <p:nvPr/>
        </p:nvSpPr>
        <p:spPr>
          <a:xfrm>
            <a:off x="860100" y="13492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316" name="Google Shape;316;p53"/>
          <p:cNvSpPr txBox="1"/>
          <p:nvPr/>
        </p:nvSpPr>
        <p:spPr>
          <a:xfrm>
            <a:off x="2226150" y="2516850"/>
            <a:ext cx="4691700" cy="2336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Create Resources on Azure</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Set Application Settings</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Deploy Your Web App! </a:t>
            </a:r>
            <a:endParaRPr sz="2400">
              <a:latin typeface="Open Sans"/>
              <a:ea typeface="Open Sans"/>
              <a:cs typeface="Open Sans"/>
              <a:sym typeface="Open Sans"/>
            </a:endParaRPr>
          </a:p>
        </p:txBody>
      </p:sp>
      <p:sp>
        <p:nvSpPr>
          <p:cNvPr id="317" name="Google Shape;317;p53"/>
          <p:cNvSpPr txBox="1"/>
          <p:nvPr/>
        </p:nvSpPr>
        <p:spPr>
          <a:xfrm>
            <a:off x="4024600" y="91900"/>
            <a:ext cx="50664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Build and Deploy Node.js Apps with Microsoft Azure</a:t>
            </a:r>
            <a:endParaRPr b="1">
              <a:solidFill>
                <a:srgbClr val="EAEAEA"/>
              </a:solidFill>
              <a:latin typeface="Open Sans"/>
              <a:ea typeface="Open Sans"/>
              <a:cs typeface="Open Sans"/>
              <a:sym typeface="Open Sans"/>
            </a:endParaRPr>
          </a:p>
        </p:txBody>
      </p:sp>
      <p:sp>
        <p:nvSpPr>
          <p:cNvPr id="318" name="Google Shape;318;p53"/>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319" name="Google Shape;319;p53"/>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320" name="Google Shape;320;p5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21" name="Shape 321"/>
        <p:cNvGrpSpPr/>
        <p:nvPr/>
      </p:nvGrpSpPr>
      <p:grpSpPr>
        <a:xfrm>
          <a:off x="0" y="0"/>
          <a:ext cx="0" cy="0"/>
          <a:chOff x="0" y="0"/>
          <a:chExt cx="0" cy="0"/>
        </a:xfrm>
      </p:grpSpPr>
      <p:pic>
        <p:nvPicPr>
          <p:cNvPr id="322" name="Google Shape;322;p54"/>
          <p:cNvPicPr preferRelativeResize="0"/>
          <p:nvPr/>
        </p:nvPicPr>
        <p:blipFill rotWithShape="1">
          <a:blip r:embed="rId2">
            <a:alphaModFix/>
          </a:blip>
          <a:srcRect b="0" l="10898" r="12887" t="0"/>
          <a:stretch/>
        </p:blipFill>
        <p:spPr>
          <a:xfrm>
            <a:off x="0" y="0"/>
            <a:ext cx="9144000" cy="6858000"/>
          </a:xfrm>
          <a:prstGeom prst="rect">
            <a:avLst/>
          </a:prstGeom>
          <a:noFill/>
          <a:ln>
            <a:noFill/>
          </a:ln>
        </p:spPr>
      </p:pic>
      <p:sp>
        <p:nvSpPr>
          <p:cNvPr id="323" name="Google Shape;323;p54"/>
          <p:cNvSpPr/>
          <p:nvPr/>
        </p:nvSpPr>
        <p:spPr>
          <a:xfrm>
            <a:off x="50" y="0"/>
            <a:ext cx="9144000" cy="6858000"/>
          </a:xfrm>
          <a:prstGeom prst="rect">
            <a:avLst/>
          </a:prstGeom>
          <a:solidFill>
            <a:srgbClr val="353535">
              <a:alpha val="8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4"/>
          <p:cNvSpPr txBox="1"/>
          <p:nvPr/>
        </p:nvSpPr>
        <p:spPr>
          <a:xfrm>
            <a:off x="129075" y="2268050"/>
            <a:ext cx="88857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FFFFFF"/>
                </a:solidFill>
                <a:latin typeface="Open Sans"/>
                <a:ea typeface="Open Sans"/>
                <a:cs typeface="Open Sans"/>
                <a:sym typeface="Open Sans"/>
              </a:rPr>
              <a:t>Hackerlog: Build and Deploy Node.js Apps with Microsoft Azure</a:t>
            </a:r>
            <a:endParaRPr sz="4200">
              <a:solidFill>
                <a:srgbClr val="FFFFFF"/>
              </a:solidFill>
              <a:latin typeface="Open Sans"/>
              <a:ea typeface="Open Sans"/>
              <a:cs typeface="Open Sans"/>
              <a:sym typeface="Open Sans"/>
            </a:endParaRPr>
          </a:p>
        </p:txBody>
      </p:sp>
      <p:sp>
        <p:nvSpPr>
          <p:cNvPr id="325" name="Google Shape;325;p54"/>
          <p:cNvSpPr/>
          <p:nvPr/>
        </p:nvSpPr>
        <p:spPr>
          <a:xfrm>
            <a:off x="3623499" y="1421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326" name="Google Shape;326;p54"/>
          <p:cNvSpPr/>
          <p:nvPr/>
        </p:nvSpPr>
        <p:spPr>
          <a:xfrm rot="5400000">
            <a:off x="4317212" y="1026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327" name="Google Shape;327;p54"/>
          <p:cNvPicPr preferRelativeResize="0"/>
          <p:nvPr/>
        </p:nvPicPr>
        <p:blipFill>
          <a:blip r:embed="rId3">
            <a:alphaModFix/>
          </a:blip>
          <a:stretch>
            <a:fillRect/>
          </a:stretch>
        </p:blipFill>
        <p:spPr>
          <a:xfrm>
            <a:off x="3096307" y="4339327"/>
            <a:ext cx="2835570" cy="606827"/>
          </a:xfrm>
          <a:prstGeom prst="rect">
            <a:avLst/>
          </a:prstGeom>
          <a:noFill/>
          <a:ln>
            <a:noFill/>
          </a:ln>
        </p:spPr>
      </p:pic>
      <p:sp>
        <p:nvSpPr>
          <p:cNvPr id="328" name="Google Shape;328;p54"/>
          <p:cNvSpPr txBox="1"/>
          <p:nvPr/>
        </p:nvSpPr>
        <p:spPr>
          <a:xfrm>
            <a:off x="3778736" y="1564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329" name="Google Shape;329;p54"/>
          <p:cNvCxnSpPr/>
          <p:nvPr/>
        </p:nvCxnSpPr>
        <p:spPr>
          <a:xfrm>
            <a:off x="2791500" y="3971225"/>
            <a:ext cx="34452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330" name="Shape 330"/>
        <p:cNvGrpSpPr/>
        <p:nvPr/>
      </p:nvGrpSpPr>
      <p:grpSpPr>
        <a:xfrm>
          <a:off x="0" y="0"/>
          <a:ext cx="0" cy="0"/>
          <a:chOff x="0" y="0"/>
          <a:chExt cx="0" cy="0"/>
        </a:xfrm>
      </p:grpSpPr>
      <p:sp>
        <p:nvSpPr>
          <p:cNvPr id="331" name="Google Shape;331;p55"/>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33" name="Shape 333"/>
        <p:cNvGrpSpPr/>
        <p:nvPr/>
      </p:nvGrpSpPr>
      <p:grpSpPr>
        <a:xfrm>
          <a:off x="0" y="0"/>
          <a:ext cx="0" cy="0"/>
          <a:chOff x="0" y="0"/>
          <a:chExt cx="0" cy="0"/>
        </a:xfrm>
      </p:grpSpPr>
      <p:sp>
        <p:nvSpPr>
          <p:cNvPr id="334" name="Google Shape;334;p5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335" name="Google Shape;335;p57"/>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336" name="Google Shape;336;p57"/>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37" name="Google Shape;337;p57"/>
          <p:cNvSpPr txBox="1"/>
          <p:nvPr/>
        </p:nvSpPr>
        <p:spPr>
          <a:xfrm>
            <a:off x="3669750" y="91900"/>
            <a:ext cx="54210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an FAQ Bot for your Website with Microsoft Azure</a:t>
            </a:r>
            <a:endParaRPr b="1">
              <a:solidFill>
                <a:srgbClr val="EAEAEA"/>
              </a:solidFill>
              <a:latin typeface="Open Sans"/>
              <a:ea typeface="Open Sans"/>
              <a:cs typeface="Open Sans"/>
              <a:sym typeface="Open Sans"/>
            </a:endParaRPr>
          </a:p>
        </p:txBody>
      </p:sp>
      <p:sp>
        <p:nvSpPr>
          <p:cNvPr id="338" name="Google Shape;338;p57"/>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339" name="Google Shape;339;p57"/>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340" name="Google Shape;340;p57"/>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341" name="Shape 341"/>
        <p:cNvGrpSpPr/>
        <p:nvPr/>
      </p:nvGrpSpPr>
      <p:grpSpPr>
        <a:xfrm>
          <a:off x="0" y="0"/>
          <a:ext cx="0" cy="0"/>
          <a:chOff x="0" y="0"/>
          <a:chExt cx="0" cy="0"/>
        </a:xfrm>
      </p:grpSpPr>
      <p:sp>
        <p:nvSpPr>
          <p:cNvPr id="342" name="Google Shape;342;p5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343" name="Google Shape;343;p5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344" name="Google Shape;344;p5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345" name="Google Shape;345;p5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46" name="Google Shape;346;p58"/>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FAQ Bots on Azure</a:t>
            </a:r>
            <a:endParaRPr b="1">
              <a:solidFill>
                <a:srgbClr val="EAEAEA"/>
              </a:solidFill>
              <a:latin typeface="Open Sans"/>
              <a:ea typeface="Open Sans"/>
              <a:cs typeface="Open Sans"/>
              <a:sym typeface="Open Sans"/>
            </a:endParaRPr>
          </a:p>
        </p:txBody>
      </p:sp>
      <p:sp>
        <p:nvSpPr>
          <p:cNvPr id="347" name="Google Shape;347;p58"/>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 name="Google Shape;348;p58"/>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349" name="Shape 349"/>
        <p:cNvGrpSpPr/>
        <p:nvPr/>
      </p:nvGrpSpPr>
      <p:grpSpPr>
        <a:xfrm>
          <a:off x="0" y="0"/>
          <a:ext cx="0" cy="0"/>
          <a:chOff x="0" y="0"/>
          <a:chExt cx="0" cy="0"/>
        </a:xfrm>
      </p:grpSpPr>
      <p:sp>
        <p:nvSpPr>
          <p:cNvPr id="350" name="Google Shape;350;p5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351" name="Google Shape;351;p5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352" name="Google Shape;352;p5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353" name="Google Shape;353;p5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54" name="Google Shape;354;p59"/>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FAQ Bots on Azure</a:t>
            </a:r>
            <a:endParaRPr b="1">
              <a:solidFill>
                <a:srgbClr val="EAEAEA"/>
              </a:solidFill>
              <a:latin typeface="Open Sans"/>
              <a:ea typeface="Open Sans"/>
              <a:cs typeface="Open Sans"/>
              <a:sym typeface="Open Sans"/>
            </a:endParaRPr>
          </a:p>
        </p:txBody>
      </p:sp>
      <p:sp>
        <p:nvSpPr>
          <p:cNvPr id="355" name="Google Shape;355;p59"/>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356" name="Google Shape;356;p59"/>
          <p:cNvSpPr txBox="1"/>
          <p:nvPr/>
        </p:nvSpPr>
        <p:spPr>
          <a:xfrm>
            <a:off x="1524300" y="2048950"/>
            <a:ext cx="6095400" cy="4013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Bots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Microsoft </a:t>
            </a:r>
            <a:r>
              <a:rPr lang="en" sz="2400">
                <a:latin typeface="Open Sans"/>
                <a:ea typeface="Open Sans"/>
                <a:cs typeface="Open Sans"/>
                <a:sym typeface="Open Sans"/>
              </a:rPr>
              <a:t>Azure and Visual Studio</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Create Azure Web App Bot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Add Questions to the Bot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Deploy Your New App! </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41" name="Shape 41"/>
        <p:cNvGrpSpPr/>
        <p:nvPr/>
      </p:nvGrpSpPr>
      <p:grpSpPr>
        <a:xfrm>
          <a:off x="0" y="0"/>
          <a:ext cx="0" cy="0"/>
          <a:chOff x="0" y="0"/>
          <a:chExt cx="0" cy="0"/>
        </a:xfrm>
      </p:grpSpPr>
      <p:sp>
        <p:nvSpPr>
          <p:cNvPr id="42" name="Google Shape;42;p6"/>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57" name="Shape 357"/>
        <p:cNvGrpSpPr/>
        <p:nvPr/>
      </p:nvGrpSpPr>
      <p:grpSpPr>
        <a:xfrm>
          <a:off x="0" y="0"/>
          <a:ext cx="0" cy="0"/>
          <a:chOff x="0" y="0"/>
          <a:chExt cx="0" cy="0"/>
        </a:xfrm>
      </p:grpSpPr>
      <p:pic>
        <p:nvPicPr>
          <p:cNvPr id="358" name="Google Shape;358;p60"/>
          <p:cNvPicPr preferRelativeResize="0"/>
          <p:nvPr/>
        </p:nvPicPr>
        <p:blipFill rotWithShape="1">
          <a:blip r:embed="rId2">
            <a:alphaModFix/>
          </a:blip>
          <a:srcRect b="0" l="14089" r="0" t="0"/>
          <a:stretch/>
        </p:blipFill>
        <p:spPr>
          <a:xfrm>
            <a:off x="0" y="0"/>
            <a:ext cx="9143997" cy="6857998"/>
          </a:xfrm>
          <a:prstGeom prst="rect">
            <a:avLst/>
          </a:prstGeom>
          <a:noFill/>
          <a:ln>
            <a:noFill/>
          </a:ln>
        </p:spPr>
      </p:pic>
      <p:sp>
        <p:nvSpPr>
          <p:cNvPr id="359" name="Google Shape;359;p60"/>
          <p:cNvSpPr/>
          <p:nvPr/>
        </p:nvSpPr>
        <p:spPr>
          <a:xfrm>
            <a:off x="-12" y="-12"/>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60"/>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361" name="Google Shape;361;p60"/>
          <p:cNvSpPr txBox="1"/>
          <p:nvPr/>
        </p:nvSpPr>
        <p:spPr>
          <a:xfrm>
            <a:off x="986250" y="2267801"/>
            <a:ext cx="7171500" cy="3397200"/>
          </a:xfrm>
          <a:prstGeom prst="rect">
            <a:avLst/>
          </a:prstGeom>
          <a:noFill/>
          <a:ln>
            <a:noFill/>
          </a:ln>
          <a:effectLst>
            <a:outerShdw blurRad="57150" rotWithShape="0" algn="bl" dir="5400000" dist="66675">
              <a:srgbClr val="000000">
                <a:alpha val="97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FAQ Bot On Azure</a:t>
            </a:r>
            <a:endParaRPr b="1" sz="72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b="1" sz="7200">
              <a:solidFill>
                <a:srgbClr val="EAEAEA"/>
              </a:solidFill>
              <a:latin typeface="Open Sans"/>
              <a:ea typeface="Open Sans"/>
              <a:cs typeface="Open Sans"/>
              <a:sym typeface="Open Sans"/>
            </a:endParaRPr>
          </a:p>
        </p:txBody>
      </p:sp>
      <p:sp>
        <p:nvSpPr>
          <p:cNvPr id="362" name="Google Shape;362;p60"/>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363" name="Shape 363"/>
        <p:cNvGrpSpPr/>
        <p:nvPr/>
      </p:nvGrpSpPr>
      <p:grpSpPr>
        <a:xfrm>
          <a:off x="0" y="0"/>
          <a:ext cx="0" cy="0"/>
          <a:chOff x="0" y="0"/>
          <a:chExt cx="0" cy="0"/>
        </a:xfrm>
      </p:grpSpPr>
      <p:sp>
        <p:nvSpPr>
          <p:cNvPr id="364" name="Google Shape;364;p6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66" name="Shape 366"/>
        <p:cNvGrpSpPr/>
        <p:nvPr/>
      </p:nvGrpSpPr>
      <p:grpSpPr>
        <a:xfrm>
          <a:off x="0" y="0"/>
          <a:ext cx="0" cy="0"/>
          <a:chOff x="0" y="0"/>
          <a:chExt cx="0" cy="0"/>
        </a:xfrm>
      </p:grpSpPr>
      <p:sp>
        <p:nvSpPr>
          <p:cNvPr id="367" name="Google Shape;367;p6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368" name="Google Shape;368;p6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369" name="Google Shape;369;p6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70" name="Google Shape;370;p63"/>
          <p:cNvSpPr txBox="1"/>
          <p:nvPr/>
        </p:nvSpPr>
        <p:spPr>
          <a:xfrm>
            <a:off x="3669750" y="91900"/>
            <a:ext cx="54210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an FAQ Bot for your Website with Microsoft Azure</a:t>
            </a:r>
            <a:endParaRPr b="1">
              <a:solidFill>
                <a:srgbClr val="EAEAEA"/>
              </a:solidFill>
              <a:latin typeface="Open Sans"/>
              <a:ea typeface="Open Sans"/>
              <a:cs typeface="Open Sans"/>
              <a:sym typeface="Open Sans"/>
            </a:endParaRPr>
          </a:p>
        </p:txBody>
      </p:sp>
      <p:sp>
        <p:nvSpPr>
          <p:cNvPr id="371" name="Google Shape;371;p63"/>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372" name="Google Shape;372;p63"/>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373" name="Google Shape;373;p6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374" name="Shape 374"/>
        <p:cNvGrpSpPr/>
        <p:nvPr/>
      </p:nvGrpSpPr>
      <p:grpSpPr>
        <a:xfrm>
          <a:off x="0" y="0"/>
          <a:ext cx="0" cy="0"/>
          <a:chOff x="0" y="0"/>
          <a:chExt cx="0" cy="0"/>
        </a:xfrm>
      </p:grpSpPr>
      <p:sp>
        <p:nvSpPr>
          <p:cNvPr id="375" name="Google Shape;375;p6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376" name="Google Shape;376;p6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377" name="Google Shape;377;p6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378" name="Google Shape;378;p6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79" name="Google Shape;379;p64"/>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Web Dev with Node.js On Azure</a:t>
            </a:r>
            <a:endParaRPr b="1">
              <a:solidFill>
                <a:srgbClr val="EAEAEA"/>
              </a:solidFill>
              <a:latin typeface="Open Sans"/>
              <a:ea typeface="Open Sans"/>
              <a:cs typeface="Open Sans"/>
              <a:sym typeface="Open Sans"/>
            </a:endParaRPr>
          </a:p>
        </p:txBody>
      </p:sp>
      <p:sp>
        <p:nvSpPr>
          <p:cNvPr id="380" name="Google Shape;380;p64"/>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 name="Google Shape;381;p64"/>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382" name="Shape 382"/>
        <p:cNvGrpSpPr/>
        <p:nvPr/>
      </p:nvGrpSpPr>
      <p:grpSpPr>
        <a:xfrm>
          <a:off x="0" y="0"/>
          <a:ext cx="0" cy="0"/>
          <a:chOff x="0" y="0"/>
          <a:chExt cx="0" cy="0"/>
        </a:xfrm>
      </p:grpSpPr>
      <p:sp>
        <p:nvSpPr>
          <p:cNvPr id="383" name="Google Shape;383;p6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384" name="Google Shape;384;p6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385" name="Google Shape;385;p6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386" name="Google Shape;386;p6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87" name="Google Shape;387;p65"/>
          <p:cNvSpPr txBox="1"/>
          <p:nvPr/>
        </p:nvSpPr>
        <p:spPr>
          <a:xfrm>
            <a:off x="5088550" y="91900"/>
            <a:ext cx="40023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Web Dev with Node.js on Microsoft Azure</a:t>
            </a:r>
            <a:endParaRPr b="1">
              <a:solidFill>
                <a:srgbClr val="EAEAEA"/>
              </a:solidFill>
              <a:latin typeface="Open Sans"/>
              <a:ea typeface="Open Sans"/>
              <a:cs typeface="Open Sans"/>
              <a:sym typeface="Open Sans"/>
            </a:endParaRPr>
          </a:p>
        </p:txBody>
      </p:sp>
      <p:sp>
        <p:nvSpPr>
          <p:cNvPr id="388" name="Google Shape;388;p65"/>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389" name="Google Shape;389;p65"/>
          <p:cNvSpPr txBox="1"/>
          <p:nvPr/>
        </p:nvSpPr>
        <p:spPr>
          <a:xfrm>
            <a:off x="1524300" y="2048950"/>
            <a:ext cx="60954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Web Development</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Microsoft </a:t>
            </a:r>
            <a:r>
              <a:rPr lang="en" sz="2400">
                <a:latin typeface="Open Sans"/>
                <a:ea typeface="Open Sans"/>
                <a:cs typeface="Open Sans"/>
                <a:sym typeface="Open Sans"/>
              </a:rPr>
              <a:t>Azure and Visual Studio</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Node.js and Express</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Deploy Your Web App! </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90" name="Shape 390"/>
        <p:cNvGrpSpPr/>
        <p:nvPr/>
      </p:nvGrpSpPr>
      <p:grpSpPr>
        <a:xfrm>
          <a:off x="0" y="0"/>
          <a:ext cx="0" cy="0"/>
          <a:chOff x="0" y="0"/>
          <a:chExt cx="0" cy="0"/>
        </a:xfrm>
      </p:grpSpPr>
      <p:pic>
        <p:nvPicPr>
          <p:cNvPr id="391" name="Google Shape;391;p66"/>
          <p:cNvPicPr preferRelativeResize="0"/>
          <p:nvPr/>
        </p:nvPicPr>
        <p:blipFill rotWithShape="1">
          <a:blip r:embed="rId2">
            <a:alphaModFix/>
          </a:blip>
          <a:srcRect b="0" l="10898" r="12887" t="0"/>
          <a:stretch/>
        </p:blipFill>
        <p:spPr>
          <a:xfrm>
            <a:off x="0" y="-17850"/>
            <a:ext cx="9144000" cy="6858000"/>
          </a:xfrm>
          <a:prstGeom prst="rect">
            <a:avLst/>
          </a:prstGeom>
          <a:noFill/>
          <a:ln>
            <a:noFill/>
          </a:ln>
        </p:spPr>
      </p:pic>
      <p:sp>
        <p:nvSpPr>
          <p:cNvPr id="392" name="Google Shape;392;p66"/>
          <p:cNvSpPr/>
          <p:nvPr/>
        </p:nvSpPr>
        <p:spPr>
          <a:xfrm>
            <a:off x="-12" y="-17862"/>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 name="Google Shape;393;p66"/>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394" name="Google Shape;394;p66"/>
          <p:cNvSpPr txBox="1"/>
          <p:nvPr/>
        </p:nvSpPr>
        <p:spPr>
          <a:xfrm>
            <a:off x="986250" y="2267801"/>
            <a:ext cx="7171500" cy="33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Web Dev with Node.js On Azure</a:t>
            </a:r>
            <a:endParaRPr b="1" sz="72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b="1" sz="7200">
              <a:solidFill>
                <a:srgbClr val="EAEAEA"/>
              </a:solidFill>
              <a:latin typeface="Open Sans"/>
              <a:ea typeface="Open Sans"/>
              <a:cs typeface="Open Sans"/>
              <a:sym typeface="Open Sans"/>
            </a:endParaRPr>
          </a:p>
        </p:txBody>
      </p:sp>
      <p:sp>
        <p:nvSpPr>
          <p:cNvPr id="395" name="Google Shape;395;p66"/>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396" name="Shape 396"/>
        <p:cNvGrpSpPr/>
        <p:nvPr/>
      </p:nvGrpSpPr>
      <p:grpSpPr>
        <a:xfrm>
          <a:off x="0" y="0"/>
          <a:ext cx="0" cy="0"/>
          <a:chOff x="0" y="0"/>
          <a:chExt cx="0" cy="0"/>
        </a:xfrm>
      </p:grpSpPr>
      <p:sp>
        <p:nvSpPr>
          <p:cNvPr id="397" name="Google Shape;397;p6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00" name="Shape 400"/>
        <p:cNvGrpSpPr/>
        <p:nvPr/>
      </p:nvGrpSpPr>
      <p:grpSpPr>
        <a:xfrm>
          <a:off x="0" y="0"/>
          <a:ext cx="0" cy="0"/>
          <a:chOff x="0" y="0"/>
          <a:chExt cx="0" cy="0"/>
        </a:xfrm>
      </p:grpSpPr>
      <p:sp>
        <p:nvSpPr>
          <p:cNvPr id="401" name="Google Shape;401;p69"/>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402" name="Google Shape;402;p6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403" name="Google Shape;403;p6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404" name="Google Shape;404;p6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405" name="Google Shape;405;p69"/>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406" name="Google Shape;406;p69"/>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407" name="Google Shape;407;p69"/>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408" name="Shape 408"/>
        <p:cNvGrpSpPr/>
        <p:nvPr/>
      </p:nvGrpSpPr>
      <p:grpSpPr>
        <a:xfrm>
          <a:off x="0" y="0"/>
          <a:ext cx="0" cy="0"/>
          <a:chOff x="0" y="0"/>
          <a:chExt cx="0" cy="0"/>
        </a:xfrm>
      </p:grpSpPr>
      <p:sp>
        <p:nvSpPr>
          <p:cNvPr id="409" name="Google Shape;409;p70"/>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410" name="Google Shape;410;p7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411" name="Google Shape;411;p7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412" name="Google Shape;412;p70"/>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70"/>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pic>
        <p:nvPicPr>
          <p:cNvPr id="414" name="Google Shape;414;p7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415" name="Google Shape;415;p70"/>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416" name="Google Shape;416;p70"/>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417" name="Google Shape;417;p70"/>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418" name="Shape 418"/>
        <p:cNvGrpSpPr/>
        <p:nvPr/>
      </p:nvGrpSpPr>
      <p:grpSpPr>
        <a:xfrm>
          <a:off x="0" y="0"/>
          <a:ext cx="0" cy="0"/>
          <a:chOff x="0" y="0"/>
          <a:chExt cx="0" cy="0"/>
        </a:xfrm>
      </p:grpSpPr>
      <p:sp>
        <p:nvSpPr>
          <p:cNvPr id="419" name="Google Shape;419;p71"/>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420" name="Google Shape;420;p7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421" name="Google Shape;421;p71"/>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422" name="Google Shape;422;p71"/>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pestañale of Contents</a:t>
            </a:r>
            <a:endParaRPr b="1" sz="5200">
              <a:latin typeface="Open Sans"/>
              <a:ea typeface="Open Sans"/>
              <a:cs typeface="Open Sans"/>
              <a:sym typeface="Open Sans"/>
            </a:endParaRPr>
          </a:p>
        </p:txBody>
      </p:sp>
      <p:sp>
        <p:nvSpPr>
          <p:cNvPr id="423" name="Google Shape;423;p71"/>
          <p:cNvSpPr txBox="1"/>
          <p:nvPr/>
        </p:nvSpPr>
        <p:spPr>
          <a:xfrm>
            <a:off x="1775375" y="2289575"/>
            <a:ext cx="5707500" cy="29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 to Dapestañaases &amp; CockroachDB</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Start your first CockroachDB Cluster</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Scale an App </a:t>
            </a:r>
            <a:r>
              <a:rPr lang="en" sz="2400">
                <a:solidFill>
                  <a:schemeClr val="dk1"/>
                </a:solidFill>
                <a:latin typeface="Open Sans"/>
                <a:ea typeface="Open Sans"/>
                <a:cs typeface="Open Sans"/>
                <a:sym typeface="Open Sans"/>
              </a:rPr>
              <a:t>with CockroachDB</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424" name="Google Shape;424;p71"/>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425" name="Google Shape;425;p71"/>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426" name="Google Shape;426;p71"/>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427" name="Google Shape;427;p71"/>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4" name="Shape 44"/>
        <p:cNvGrpSpPr/>
        <p:nvPr/>
      </p:nvGrpSpPr>
      <p:grpSpPr>
        <a:xfrm>
          <a:off x="0" y="0"/>
          <a:ext cx="0" cy="0"/>
          <a:chOff x="0" y="0"/>
          <a:chExt cx="0" cy="0"/>
        </a:xfrm>
      </p:grpSpPr>
      <p:sp>
        <p:nvSpPr>
          <p:cNvPr id="45" name="Google Shape;45;p8"/>
          <p:cNvSpPr txBox="1"/>
          <p:nvPr>
            <p:ph idx="12" type="sldNum"/>
          </p:nvPr>
        </p:nvSpPr>
        <p:spPr>
          <a:xfrm>
            <a:off x="8595308" y="6333297"/>
            <a:ext cx="548700" cy="524700"/>
          </a:xfrm>
          <a:prstGeom prst="rect">
            <a:avLst/>
          </a:prstGeom>
          <a:noFill/>
          <a:ln>
            <a:noFill/>
          </a:ln>
        </p:spPr>
        <p:txBody>
          <a:bodyPr anchorCtr="0" anchor="ctr" bIns="91425" lIns="91425" spcFirstLastPara="1" rIns="91425" wrap="square" tIns="91425">
            <a:noAutofit/>
          </a:bodyPr>
          <a:lstStyle>
            <a:lvl1pPr lvl="0" rtl="0" algn="ctr">
              <a:buNone/>
              <a:defRPr>
                <a:latin typeface="Open Sans"/>
                <a:ea typeface="Open Sans"/>
                <a:cs typeface="Open Sans"/>
                <a:sym typeface="Open Sans"/>
              </a:defRPr>
            </a:lvl1pPr>
            <a:lvl2pPr lvl="1" rtl="0" algn="ctr">
              <a:buNone/>
              <a:defRPr>
                <a:latin typeface="Open Sans"/>
                <a:ea typeface="Open Sans"/>
                <a:cs typeface="Open Sans"/>
                <a:sym typeface="Open Sans"/>
              </a:defRPr>
            </a:lvl2pPr>
            <a:lvl3pPr lvl="2" rtl="0" algn="ctr">
              <a:buNone/>
              <a:defRPr>
                <a:latin typeface="Open Sans"/>
                <a:ea typeface="Open Sans"/>
                <a:cs typeface="Open Sans"/>
                <a:sym typeface="Open Sans"/>
              </a:defRPr>
            </a:lvl3pPr>
            <a:lvl4pPr lvl="3" rtl="0" algn="ctr">
              <a:buNone/>
              <a:defRPr>
                <a:latin typeface="Open Sans"/>
                <a:ea typeface="Open Sans"/>
                <a:cs typeface="Open Sans"/>
                <a:sym typeface="Open Sans"/>
              </a:defRPr>
            </a:lvl4pPr>
            <a:lvl5pPr lvl="4" rtl="0" algn="ctr">
              <a:buNone/>
              <a:defRPr>
                <a:latin typeface="Open Sans"/>
                <a:ea typeface="Open Sans"/>
                <a:cs typeface="Open Sans"/>
                <a:sym typeface="Open Sans"/>
              </a:defRPr>
            </a:lvl5pPr>
            <a:lvl6pPr lvl="5" rtl="0" algn="ctr">
              <a:buNone/>
              <a:defRPr>
                <a:latin typeface="Open Sans"/>
                <a:ea typeface="Open Sans"/>
                <a:cs typeface="Open Sans"/>
                <a:sym typeface="Open Sans"/>
              </a:defRPr>
            </a:lvl6pPr>
            <a:lvl7pPr lvl="6" rtl="0" algn="ctr">
              <a:buNone/>
              <a:defRPr>
                <a:latin typeface="Open Sans"/>
                <a:ea typeface="Open Sans"/>
                <a:cs typeface="Open Sans"/>
                <a:sym typeface="Open Sans"/>
              </a:defRPr>
            </a:lvl7pPr>
            <a:lvl8pPr lvl="7" rtl="0" algn="ctr">
              <a:buNone/>
              <a:defRPr>
                <a:latin typeface="Open Sans"/>
                <a:ea typeface="Open Sans"/>
                <a:cs typeface="Open Sans"/>
                <a:sym typeface="Open Sans"/>
              </a:defRPr>
            </a:lvl8pPr>
            <a:lvl9pPr lvl="8" rtl="0" algn="ctr">
              <a:buNone/>
              <a:defRPr>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sz="1000"/>
          </a:p>
        </p:txBody>
      </p:sp>
      <p:sp>
        <p:nvSpPr>
          <p:cNvPr id="46" name="Google Shape;46;p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47" name="Google Shape;47;p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48" name="Google Shape;48;p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49" name="Google Shape;49;p8"/>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Bots On Azure</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428" name="Shape 428"/>
        <p:cNvGrpSpPr/>
        <p:nvPr/>
      </p:nvGrpSpPr>
      <p:grpSpPr>
        <a:xfrm>
          <a:off x="0" y="0"/>
          <a:ext cx="0" cy="0"/>
          <a:chOff x="0" y="0"/>
          <a:chExt cx="0" cy="0"/>
        </a:xfrm>
      </p:grpSpPr>
      <p:pic>
        <p:nvPicPr>
          <p:cNvPr id="429" name="Google Shape;429;p72"/>
          <p:cNvPicPr preferRelativeResize="0"/>
          <p:nvPr/>
        </p:nvPicPr>
        <p:blipFill rotWithShape="1">
          <a:blip r:embed="rId2">
            <a:alphaModFix/>
          </a:blip>
          <a:srcRect b="0" l="4530" r="3944" t="0"/>
          <a:stretch/>
        </p:blipFill>
        <p:spPr>
          <a:xfrm>
            <a:off x="-29997" y="-38100"/>
            <a:ext cx="9203975" cy="6934201"/>
          </a:xfrm>
          <a:prstGeom prst="rect">
            <a:avLst/>
          </a:prstGeom>
          <a:noFill/>
          <a:ln>
            <a:noFill/>
          </a:ln>
        </p:spPr>
      </p:pic>
      <p:sp>
        <p:nvSpPr>
          <p:cNvPr id="430" name="Google Shape;430;p72"/>
          <p:cNvSpPr/>
          <p:nvPr/>
        </p:nvSpPr>
        <p:spPr>
          <a:xfrm>
            <a:off x="-30000" y="-38100"/>
            <a:ext cx="9204000" cy="6934200"/>
          </a:xfrm>
          <a:prstGeom prst="rect">
            <a:avLst/>
          </a:prstGeom>
          <a:solidFill>
            <a:srgbClr val="353535">
              <a:alpha val="53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2"/>
          <p:cNvSpPr txBox="1"/>
          <p:nvPr/>
        </p:nvSpPr>
        <p:spPr>
          <a:xfrm>
            <a:off x="700638" y="2730250"/>
            <a:ext cx="7742700" cy="19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300">
                <a:solidFill>
                  <a:srgbClr val="EAEAEA"/>
                </a:solidFill>
                <a:latin typeface="Open Sans"/>
                <a:ea typeface="Open Sans"/>
                <a:cs typeface="Open Sans"/>
                <a:sym typeface="Open Sans"/>
              </a:rPr>
              <a:t>Building Scalable Apps </a:t>
            </a:r>
            <a:endParaRPr b="1" sz="5300">
              <a:solidFill>
                <a:srgbClr val="EAEAEA"/>
              </a:solidFill>
              <a:latin typeface="Open Sans"/>
              <a:ea typeface="Open Sans"/>
              <a:cs typeface="Open Sans"/>
              <a:sym typeface="Open Sans"/>
            </a:endParaRPr>
          </a:p>
          <a:p>
            <a:pPr indent="0" lvl="0" marL="0" rtl="0" algn="ctr">
              <a:spcBef>
                <a:spcPts val="0"/>
              </a:spcBef>
              <a:spcAft>
                <a:spcPts val="0"/>
              </a:spcAft>
              <a:buNone/>
            </a:pPr>
            <a:r>
              <a:rPr b="1" lang="en" sz="5300">
                <a:solidFill>
                  <a:srgbClr val="EAEAEA"/>
                </a:solidFill>
                <a:latin typeface="Open Sans"/>
                <a:ea typeface="Open Sans"/>
                <a:cs typeface="Open Sans"/>
                <a:sym typeface="Open Sans"/>
              </a:rPr>
              <a:t>with CockroachDB</a:t>
            </a:r>
            <a:endParaRPr b="1" sz="5300">
              <a:solidFill>
                <a:srgbClr val="EAEAEA"/>
              </a:solidFill>
              <a:latin typeface="Open Sans"/>
              <a:ea typeface="Open Sans"/>
              <a:cs typeface="Open Sans"/>
              <a:sym typeface="Open Sans"/>
            </a:endParaRPr>
          </a:p>
        </p:txBody>
      </p:sp>
      <p:sp>
        <p:nvSpPr>
          <p:cNvPr id="432" name="Google Shape;432;p72"/>
          <p:cNvSpPr/>
          <p:nvPr/>
        </p:nvSpPr>
        <p:spPr>
          <a:xfrm>
            <a:off x="3863100" y="2370372"/>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433" name="Google Shape;433;p72"/>
          <p:cNvPicPr preferRelativeResize="0"/>
          <p:nvPr/>
        </p:nvPicPr>
        <p:blipFill>
          <a:blip r:embed="rId3">
            <a:alphaModFix/>
          </a:blip>
          <a:stretch>
            <a:fillRect/>
          </a:stretch>
        </p:blipFill>
        <p:spPr>
          <a:xfrm>
            <a:off x="152400" y="91875"/>
            <a:ext cx="1615275" cy="345675"/>
          </a:xfrm>
          <a:prstGeom prst="rect">
            <a:avLst/>
          </a:prstGeom>
          <a:noFill/>
          <a:ln>
            <a:noFill/>
          </a:ln>
        </p:spPr>
      </p:pic>
      <p:pic>
        <p:nvPicPr>
          <p:cNvPr id="434" name="Google Shape;434;p72"/>
          <p:cNvPicPr preferRelativeResize="0"/>
          <p:nvPr/>
        </p:nvPicPr>
        <p:blipFill>
          <a:blip r:embed="rId4">
            <a:alphaModFix/>
          </a:blip>
          <a:stretch>
            <a:fillRect/>
          </a:stretch>
        </p:blipFill>
        <p:spPr>
          <a:xfrm>
            <a:off x="2048523" y="123598"/>
            <a:ext cx="295525" cy="295525"/>
          </a:xfrm>
          <a:prstGeom prst="rect">
            <a:avLst/>
          </a:prstGeom>
          <a:noFill/>
          <a:ln>
            <a:noFill/>
          </a:ln>
        </p:spPr>
      </p:pic>
      <p:sp>
        <p:nvSpPr>
          <p:cNvPr id="435" name="Google Shape;435;p72"/>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436" name="Google Shape;436;p7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437" name="Shape 437"/>
        <p:cNvGrpSpPr/>
        <p:nvPr/>
      </p:nvGrpSpPr>
      <p:grpSpPr>
        <a:xfrm>
          <a:off x="0" y="0"/>
          <a:ext cx="0" cy="0"/>
          <a:chOff x="0" y="0"/>
          <a:chExt cx="0" cy="0"/>
        </a:xfrm>
      </p:grpSpPr>
      <p:sp>
        <p:nvSpPr>
          <p:cNvPr id="438" name="Google Shape;438;p7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40" name="Shape 440"/>
        <p:cNvGrpSpPr/>
        <p:nvPr/>
      </p:nvGrpSpPr>
      <p:grpSpPr>
        <a:xfrm>
          <a:off x="0" y="0"/>
          <a:ext cx="0" cy="0"/>
          <a:chOff x="0" y="0"/>
          <a:chExt cx="0" cy="0"/>
        </a:xfrm>
      </p:grpSpPr>
      <p:sp>
        <p:nvSpPr>
          <p:cNvPr id="441" name="Google Shape;441;p7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442" name="Google Shape;442;p7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443" name="Google Shape;443;p7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444" name="Google Shape;444;p75"/>
          <p:cNvSpPr txBox="1"/>
          <p:nvPr/>
        </p:nvSpPr>
        <p:spPr>
          <a:xfrm>
            <a:off x="3880525" y="91900"/>
            <a:ext cx="52104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Build an FAQ Bot for your Website with Microsoft Azure</a:t>
            </a:r>
            <a:endParaRPr b="1">
              <a:solidFill>
                <a:srgbClr val="EAEAEA"/>
              </a:solidFill>
              <a:latin typeface="Open Sans"/>
              <a:ea typeface="Open Sans"/>
              <a:cs typeface="Open Sans"/>
              <a:sym typeface="Open Sans"/>
            </a:endParaRPr>
          </a:p>
        </p:txBody>
      </p:sp>
      <p:sp>
        <p:nvSpPr>
          <p:cNvPr id="445" name="Google Shape;445;p75"/>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446" name="Google Shape;446;p75"/>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447" name="Google Shape;447;p75"/>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448" name="Shape 448"/>
        <p:cNvGrpSpPr/>
        <p:nvPr/>
      </p:nvGrpSpPr>
      <p:grpSpPr>
        <a:xfrm>
          <a:off x="0" y="0"/>
          <a:ext cx="0" cy="0"/>
          <a:chOff x="0" y="0"/>
          <a:chExt cx="0" cy="0"/>
        </a:xfrm>
      </p:grpSpPr>
      <p:sp>
        <p:nvSpPr>
          <p:cNvPr id="449" name="Google Shape;449;p7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450" name="Google Shape;450;p7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451" name="Google Shape;451;p76"/>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452" name="Google Shape;452;p7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453" name="Google Shape;453;p76"/>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Video Analysis on Microsoft Azure</a:t>
            </a:r>
            <a:endParaRPr b="1">
              <a:solidFill>
                <a:srgbClr val="EAEAEA"/>
              </a:solidFill>
              <a:latin typeface="Open Sans"/>
              <a:ea typeface="Open Sans"/>
              <a:cs typeface="Open Sans"/>
              <a:sym typeface="Open Sans"/>
            </a:endParaRPr>
          </a:p>
        </p:txBody>
      </p:sp>
      <p:sp>
        <p:nvSpPr>
          <p:cNvPr id="454" name="Google Shape;454;p76"/>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76"/>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456" name="Shape 456"/>
        <p:cNvGrpSpPr/>
        <p:nvPr/>
      </p:nvGrpSpPr>
      <p:grpSpPr>
        <a:xfrm>
          <a:off x="0" y="0"/>
          <a:ext cx="0" cy="0"/>
          <a:chOff x="0" y="0"/>
          <a:chExt cx="0" cy="0"/>
        </a:xfrm>
      </p:grpSpPr>
      <p:sp>
        <p:nvSpPr>
          <p:cNvPr id="457" name="Google Shape;457;p7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458" name="Google Shape;458;p7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459" name="Google Shape;459;p77"/>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460" name="Google Shape;460;p77"/>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461" name="Google Shape;461;p77"/>
          <p:cNvSpPr txBox="1"/>
          <p:nvPr/>
        </p:nvSpPr>
        <p:spPr>
          <a:xfrm>
            <a:off x="4488725" y="91900"/>
            <a:ext cx="46023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Index and Analyze Videos with Microsoft Azure</a:t>
            </a:r>
            <a:endParaRPr b="1">
              <a:solidFill>
                <a:srgbClr val="EAEAEA"/>
              </a:solidFill>
              <a:latin typeface="Open Sans"/>
              <a:ea typeface="Open Sans"/>
              <a:cs typeface="Open Sans"/>
              <a:sym typeface="Open Sans"/>
            </a:endParaRPr>
          </a:p>
        </p:txBody>
      </p:sp>
      <p:sp>
        <p:nvSpPr>
          <p:cNvPr id="462" name="Google Shape;462;p77"/>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463" name="Google Shape;463;p77"/>
          <p:cNvSpPr txBox="1"/>
          <p:nvPr/>
        </p:nvSpPr>
        <p:spPr>
          <a:xfrm>
            <a:off x="1191150" y="1981325"/>
            <a:ext cx="6761700" cy="4236300"/>
          </a:xfrm>
          <a:prstGeom prst="rect">
            <a:avLst/>
          </a:prstGeom>
          <a:noFill/>
          <a:ln>
            <a:noFill/>
          </a:ln>
        </p:spPr>
        <p:txBody>
          <a:bodyPr anchorCtr="0" anchor="t" bIns="91425" lIns="91425" spcFirstLastPara="1" rIns="91425" wrap="square" tIns="91425">
            <a:noAutofit/>
          </a:bodyPr>
          <a:lstStyle/>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Introduction to Microsoft Azure</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Introduction to the Video Indexer API</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Explore Indexed Video Insights</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Create a Video Indexer API subscription</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Build an app that uses Video Indexer</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Review &amp; Quiz</a:t>
            </a:r>
            <a:endParaRPr sz="2600">
              <a:latin typeface="Open Sans"/>
              <a:ea typeface="Open Sans"/>
              <a:cs typeface="Open Sans"/>
              <a:sym typeface="Open Sans"/>
            </a:endParaRPr>
          </a:p>
          <a:p>
            <a:pPr indent="-393700" lvl="0" marL="457200" rtl="0" algn="l">
              <a:lnSpc>
                <a:spcPct val="150000"/>
              </a:lnSpc>
              <a:spcBef>
                <a:spcPts val="0"/>
              </a:spcBef>
              <a:spcAft>
                <a:spcPts val="0"/>
              </a:spcAft>
              <a:buSzPts val="2600"/>
              <a:buFont typeface="Open Sans"/>
              <a:buAutoNum type="arabicPeriod"/>
            </a:pPr>
            <a:r>
              <a:rPr lang="en" sz="2600">
                <a:latin typeface="Open Sans"/>
                <a:ea typeface="Open Sans"/>
                <a:cs typeface="Open Sans"/>
                <a:sym typeface="Open Sans"/>
              </a:rPr>
              <a:t>Next Steps</a:t>
            </a:r>
            <a:endParaRPr sz="2600">
              <a:latin typeface="Open Sans"/>
              <a:ea typeface="Open Sans"/>
              <a:cs typeface="Open Sans"/>
              <a:sym typeface="Open San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464" name="Shape 464"/>
        <p:cNvGrpSpPr/>
        <p:nvPr/>
      </p:nvGrpSpPr>
      <p:grpSpPr>
        <a:xfrm>
          <a:off x="0" y="0"/>
          <a:ext cx="0" cy="0"/>
          <a:chOff x="0" y="0"/>
          <a:chExt cx="0" cy="0"/>
        </a:xfrm>
      </p:grpSpPr>
      <p:pic>
        <p:nvPicPr>
          <p:cNvPr id="465" name="Google Shape;465;p78"/>
          <p:cNvPicPr preferRelativeResize="0"/>
          <p:nvPr/>
        </p:nvPicPr>
        <p:blipFill rotWithShape="1">
          <a:blip r:embed="rId2">
            <a:alphaModFix/>
          </a:blip>
          <a:srcRect b="37636" l="0" r="0" t="0"/>
          <a:stretch/>
        </p:blipFill>
        <p:spPr>
          <a:xfrm>
            <a:off x="42825" y="0"/>
            <a:ext cx="9101176" cy="4216825"/>
          </a:xfrm>
          <a:prstGeom prst="rect">
            <a:avLst/>
          </a:prstGeom>
          <a:noFill/>
          <a:ln>
            <a:noFill/>
          </a:ln>
        </p:spPr>
      </p:pic>
      <p:sp>
        <p:nvSpPr>
          <p:cNvPr id="466" name="Google Shape;466;p78"/>
          <p:cNvSpPr/>
          <p:nvPr/>
        </p:nvSpPr>
        <p:spPr>
          <a:xfrm>
            <a:off x="0" y="-12"/>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 name="Google Shape;467;p78"/>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468" name="Google Shape;468;p78"/>
          <p:cNvSpPr txBox="1"/>
          <p:nvPr/>
        </p:nvSpPr>
        <p:spPr>
          <a:xfrm>
            <a:off x="164075" y="4146800"/>
            <a:ext cx="8858700" cy="245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Open Sans"/>
                <a:ea typeface="Open Sans"/>
                <a:cs typeface="Open Sans"/>
                <a:sym typeface="Open Sans"/>
              </a:rPr>
              <a:t>VideoHacker: Index and Analyze Videos with Microsoft Azure</a:t>
            </a:r>
            <a:endParaRPr b="1" sz="4800">
              <a:solidFill>
                <a:srgbClr val="FFFFFF"/>
              </a:solidFill>
              <a:latin typeface="Open Sans"/>
              <a:ea typeface="Open Sans"/>
              <a:cs typeface="Open Sans"/>
              <a:sym typeface="Open Sans"/>
            </a:endParaRPr>
          </a:p>
        </p:txBody>
      </p:sp>
      <p:sp>
        <p:nvSpPr>
          <p:cNvPr id="469" name="Google Shape;469;p78"/>
          <p:cNvSpPr/>
          <p:nvPr/>
        </p:nvSpPr>
        <p:spPr>
          <a:xfrm>
            <a:off x="3863100" y="2637722"/>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470" name="Shape 470"/>
        <p:cNvGrpSpPr/>
        <p:nvPr/>
      </p:nvGrpSpPr>
      <p:grpSpPr>
        <a:xfrm>
          <a:off x="0" y="0"/>
          <a:ext cx="0" cy="0"/>
          <a:chOff x="0" y="0"/>
          <a:chExt cx="0" cy="0"/>
        </a:xfrm>
      </p:grpSpPr>
      <p:sp>
        <p:nvSpPr>
          <p:cNvPr id="471" name="Google Shape;471;p7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73" name="Shape 473"/>
        <p:cNvGrpSpPr/>
        <p:nvPr/>
      </p:nvGrpSpPr>
      <p:grpSpPr>
        <a:xfrm>
          <a:off x="0" y="0"/>
          <a:ext cx="0" cy="0"/>
          <a:chOff x="0" y="0"/>
          <a:chExt cx="0" cy="0"/>
        </a:xfrm>
      </p:grpSpPr>
      <p:sp>
        <p:nvSpPr>
          <p:cNvPr id="474" name="Google Shape;474;p8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475" name="Google Shape;475;p81"/>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476" name="Google Shape;476;p81"/>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477" name="Google Shape;477;p81"/>
          <p:cNvSpPr txBox="1"/>
          <p:nvPr/>
        </p:nvSpPr>
        <p:spPr>
          <a:xfrm>
            <a:off x="4139850" y="91900"/>
            <a:ext cx="49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and Deploy Node.js Apps with Microsoft Azure</a:t>
            </a:r>
            <a:endParaRPr b="1">
              <a:solidFill>
                <a:srgbClr val="EAEAEA"/>
              </a:solidFill>
              <a:latin typeface="Open Sans"/>
              <a:ea typeface="Open Sans"/>
              <a:cs typeface="Open Sans"/>
              <a:sym typeface="Open Sans"/>
            </a:endParaRPr>
          </a:p>
        </p:txBody>
      </p:sp>
      <p:sp>
        <p:nvSpPr>
          <p:cNvPr id="478" name="Google Shape;478;p81"/>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479" name="Google Shape;479;p81"/>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480" name="Google Shape;480;p81"/>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481" name="Shape 481"/>
        <p:cNvGrpSpPr/>
        <p:nvPr/>
      </p:nvGrpSpPr>
      <p:grpSpPr>
        <a:xfrm>
          <a:off x="0" y="0"/>
          <a:ext cx="0" cy="0"/>
          <a:chOff x="0" y="0"/>
          <a:chExt cx="0" cy="0"/>
        </a:xfrm>
      </p:grpSpPr>
      <p:sp>
        <p:nvSpPr>
          <p:cNvPr id="482" name="Google Shape;482;p8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483" name="Google Shape;483;p8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484" name="Google Shape;484;p8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485" name="Google Shape;485;p82"/>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Web Dev with Node.js On Azure</a:t>
            </a:r>
            <a:endParaRPr b="1">
              <a:solidFill>
                <a:srgbClr val="EAEAEA"/>
              </a:solidFill>
              <a:latin typeface="Open Sans"/>
              <a:ea typeface="Open Sans"/>
              <a:cs typeface="Open Sans"/>
              <a:sym typeface="Open Sans"/>
            </a:endParaRPr>
          </a:p>
        </p:txBody>
      </p:sp>
      <p:sp>
        <p:nvSpPr>
          <p:cNvPr id="486" name="Google Shape;486;p82"/>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82"/>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488" name="Google Shape;488;p82"/>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489" name="Google Shape;489;p82"/>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490" name="Google Shape;490;p8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491" name="Shape 491"/>
        <p:cNvGrpSpPr/>
        <p:nvPr/>
      </p:nvGrpSpPr>
      <p:grpSpPr>
        <a:xfrm>
          <a:off x="0" y="0"/>
          <a:ext cx="0" cy="0"/>
          <a:chOff x="0" y="0"/>
          <a:chExt cx="0" cy="0"/>
        </a:xfrm>
      </p:grpSpPr>
      <p:sp>
        <p:nvSpPr>
          <p:cNvPr id="492" name="Google Shape;492;p8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493" name="Google Shape;493;p8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494" name="Google Shape;494;p8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495" name="Google Shape;495;p83"/>
          <p:cNvSpPr txBox="1"/>
          <p:nvPr/>
        </p:nvSpPr>
        <p:spPr>
          <a:xfrm>
            <a:off x="860100" y="13492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496" name="Google Shape;496;p83"/>
          <p:cNvSpPr txBox="1"/>
          <p:nvPr/>
        </p:nvSpPr>
        <p:spPr>
          <a:xfrm>
            <a:off x="1524300" y="2506150"/>
            <a:ext cx="60954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Web Development</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Microsoft </a:t>
            </a:r>
            <a:r>
              <a:rPr lang="en" sz="2400">
                <a:latin typeface="Open Sans"/>
                <a:ea typeface="Open Sans"/>
                <a:cs typeface="Open Sans"/>
                <a:sym typeface="Open Sans"/>
              </a:rPr>
              <a:t>Azure and Visual Studio</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Node.js and Express</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Deploy Your Web App! </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497" name="Google Shape;497;p83"/>
          <p:cNvSpPr txBox="1"/>
          <p:nvPr/>
        </p:nvSpPr>
        <p:spPr>
          <a:xfrm>
            <a:off x="4024600" y="91900"/>
            <a:ext cx="50664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Build and Deploy Node.js Apps with Microsoft Azure</a:t>
            </a:r>
            <a:endParaRPr b="1">
              <a:solidFill>
                <a:srgbClr val="EAEAEA"/>
              </a:solidFill>
              <a:latin typeface="Open Sans"/>
              <a:ea typeface="Open Sans"/>
              <a:cs typeface="Open Sans"/>
              <a:sym typeface="Open Sans"/>
            </a:endParaRPr>
          </a:p>
        </p:txBody>
      </p:sp>
      <p:sp>
        <p:nvSpPr>
          <p:cNvPr id="498" name="Google Shape;498;p83"/>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pic>
        <p:nvPicPr>
          <p:cNvPr id="499" name="Google Shape;499;p83"/>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500" name="Google Shape;500;p8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50" name="Shape 50"/>
        <p:cNvGrpSpPr/>
        <p:nvPr/>
      </p:nvGrpSpPr>
      <p:grpSpPr>
        <a:xfrm>
          <a:off x="0" y="0"/>
          <a:ext cx="0" cy="0"/>
          <a:chOff x="0" y="0"/>
          <a:chExt cx="0" cy="0"/>
        </a:xfrm>
      </p:grpSpPr>
      <p:sp>
        <p:nvSpPr>
          <p:cNvPr id="51" name="Google Shape;51;p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52" name="Google Shape;52;p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3" name="Google Shape;53;p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4" name="Google Shape;54;p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5" name="Google Shape;55;p9"/>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Bots On Azure</a:t>
            </a:r>
            <a:endParaRPr b="1">
              <a:solidFill>
                <a:srgbClr val="EAEAEA"/>
              </a:solidFill>
              <a:latin typeface="Open Sans"/>
              <a:ea typeface="Open Sans"/>
              <a:cs typeface="Open Sans"/>
              <a:sym typeface="Open Sans"/>
            </a:endParaRPr>
          </a:p>
        </p:txBody>
      </p:sp>
      <p:sp>
        <p:nvSpPr>
          <p:cNvPr id="56" name="Google Shape;56;p9"/>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 name="Google Shape;57;p9"/>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501" name="Shape 501"/>
        <p:cNvGrpSpPr/>
        <p:nvPr/>
      </p:nvGrpSpPr>
      <p:grpSpPr>
        <a:xfrm>
          <a:off x="0" y="0"/>
          <a:ext cx="0" cy="0"/>
          <a:chOff x="0" y="0"/>
          <a:chExt cx="0" cy="0"/>
        </a:xfrm>
      </p:grpSpPr>
      <p:pic>
        <p:nvPicPr>
          <p:cNvPr id="502" name="Google Shape;502;p84"/>
          <p:cNvPicPr preferRelativeResize="0"/>
          <p:nvPr/>
        </p:nvPicPr>
        <p:blipFill rotWithShape="1">
          <a:blip r:embed="rId2">
            <a:alphaModFix/>
          </a:blip>
          <a:srcRect b="0" l="10898" r="12887" t="0"/>
          <a:stretch/>
        </p:blipFill>
        <p:spPr>
          <a:xfrm>
            <a:off x="0" y="0"/>
            <a:ext cx="9144000" cy="6858000"/>
          </a:xfrm>
          <a:prstGeom prst="rect">
            <a:avLst/>
          </a:prstGeom>
          <a:noFill/>
          <a:ln>
            <a:noFill/>
          </a:ln>
        </p:spPr>
      </p:pic>
      <p:sp>
        <p:nvSpPr>
          <p:cNvPr id="503" name="Google Shape;503;p84"/>
          <p:cNvSpPr/>
          <p:nvPr/>
        </p:nvSpPr>
        <p:spPr>
          <a:xfrm>
            <a:off x="50" y="0"/>
            <a:ext cx="9144000" cy="6858000"/>
          </a:xfrm>
          <a:prstGeom prst="rect">
            <a:avLst/>
          </a:prstGeom>
          <a:solidFill>
            <a:srgbClr val="353535">
              <a:alpha val="8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4"/>
          <p:cNvSpPr txBox="1"/>
          <p:nvPr/>
        </p:nvSpPr>
        <p:spPr>
          <a:xfrm>
            <a:off x="129075" y="2268050"/>
            <a:ext cx="88857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FFFFFF"/>
                </a:solidFill>
                <a:latin typeface="Open Sans"/>
                <a:ea typeface="Open Sans"/>
                <a:cs typeface="Open Sans"/>
                <a:sym typeface="Open Sans"/>
              </a:rPr>
              <a:t>Hackerlog: Build and Deploy Node.js Apps with Microsoft Azure</a:t>
            </a:r>
            <a:endParaRPr sz="4200">
              <a:solidFill>
                <a:srgbClr val="FFFFFF"/>
              </a:solidFill>
              <a:latin typeface="Open Sans"/>
              <a:ea typeface="Open Sans"/>
              <a:cs typeface="Open Sans"/>
              <a:sym typeface="Open Sans"/>
            </a:endParaRPr>
          </a:p>
        </p:txBody>
      </p:sp>
      <p:sp>
        <p:nvSpPr>
          <p:cNvPr id="505" name="Google Shape;505;p84"/>
          <p:cNvSpPr/>
          <p:nvPr/>
        </p:nvSpPr>
        <p:spPr>
          <a:xfrm>
            <a:off x="3623499" y="1421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506" name="Google Shape;506;p84"/>
          <p:cNvSpPr/>
          <p:nvPr/>
        </p:nvSpPr>
        <p:spPr>
          <a:xfrm rot="5400000">
            <a:off x="4317212" y="1026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507" name="Google Shape;507;p84"/>
          <p:cNvPicPr preferRelativeResize="0"/>
          <p:nvPr/>
        </p:nvPicPr>
        <p:blipFill>
          <a:blip r:embed="rId3">
            <a:alphaModFix/>
          </a:blip>
          <a:stretch>
            <a:fillRect/>
          </a:stretch>
        </p:blipFill>
        <p:spPr>
          <a:xfrm>
            <a:off x="3096307" y="4339327"/>
            <a:ext cx="2835570" cy="606827"/>
          </a:xfrm>
          <a:prstGeom prst="rect">
            <a:avLst/>
          </a:prstGeom>
          <a:noFill/>
          <a:ln>
            <a:noFill/>
          </a:ln>
        </p:spPr>
      </p:pic>
      <p:sp>
        <p:nvSpPr>
          <p:cNvPr id="508" name="Google Shape;508;p84"/>
          <p:cNvSpPr txBox="1"/>
          <p:nvPr/>
        </p:nvSpPr>
        <p:spPr>
          <a:xfrm>
            <a:off x="3778736" y="1564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509" name="Google Shape;509;p84"/>
          <p:cNvCxnSpPr/>
          <p:nvPr/>
        </p:nvCxnSpPr>
        <p:spPr>
          <a:xfrm>
            <a:off x="2791500" y="3971225"/>
            <a:ext cx="34452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510" name="Shape 510"/>
        <p:cNvGrpSpPr/>
        <p:nvPr/>
      </p:nvGrpSpPr>
      <p:grpSpPr>
        <a:xfrm>
          <a:off x="0" y="0"/>
          <a:ext cx="0" cy="0"/>
          <a:chOff x="0" y="0"/>
          <a:chExt cx="0" cy="0"/>
        </a:xfrm>
      </p:grpSpPr>
      <p:sp>
        <p:nvSpPr>
          <p:cNvPr id="511" name="Google Shape;511;p85"/>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3" name="Shape 513"/>
        <p:cNvGrpSpPr/>
        <p:nvPr/>
      </p:nvGrpSpPr>
      <p:grpSpPr>
        <a:xfrm>
          <a:off x="0" y="0"/>
          <a:ext cx="0" cy="0"/>
          <a:chOff x="0" y="0"/>
          <a:chExt cx="0" cy="0"/>
        </a:xfrm>
      </p:grpSpPr>
      <p:sp>
        <p:nvSpPr>
          <p:cNvPr id="514" name="Google Shape;514;p8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15" name="Google Shape;515;p87"/>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16" name="Google Shape;516;p87"/>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17" name="Google Shape;517;p87"/>
          <p:cNvSpPr txBox="1"/>
          <p:nvPr/>
        </p:nvSpPr>
        <p:spPr>
          <a:xfrm>
            <a:off x="4155269" y="91900"/>
            <a:ext cx="49356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Index and Analyze Videos with Microsoft Azure</a:t>
            </a:r>
            <a:endParaRPr b="1">
              <a:solidFill>
                <a:srgbClr val="EAEAEA"/>
              </a:solidFill>
              <a:latin typeface="Open Sans"/>
              <a:ea typeface="Open Sans"/>
              <a:cs typeface="Open Sans"/>
              <a:sym typeface="Open Sans"/>
            </a:endParaRPr>
          </a:p>
        </p:txBody>
      </p:sp>
      <p:pic>
        <p:nvPicPr>
          <p:cNvPr id="518" name="Google Shape;518;p87"/>
          <p:cNvPicPr preferRelativeResize="0"/>
          <p:nvPr/>
        </p:nvPicPr>
        <p:blipFill>
          <a:blip r:embed="rId3">
            <a:alphaModFix/>
          </a:blip>
          <a:stretch>
            <a:fillRect/>
          </a:stretch>
        </p:blipFill>
        <p:spPr>
          <a:xfrm>
            <a:off x="1910767" y="64300"/>
            <a:ext cx="763425" cy="400800"/>
          </a:xfrm>
          <a:prstGeom prst="rect">
            <a:avLst/>
          </a:prstGeom>
          <a:noFill/>
          <a:ln>
            <a:noFill/>
          </a:ln>
        </p:spPr>
      </p:pic>
      <p:sp>
        <p:nvSpPr>
          <p:cNvPr id="519" name="Google Shape;519;p87"/>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520" name="Google Shape;520;p87"/>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521" name="Shape 521"/>
        <p:cNvGrpSpPr/>
        <p:nvPr/>
      </p:nvGrpSpPr>
      <p:grpSpPr>
        <a:xfrm>
          <a:off x="0" y="0"/>
          <a:ext cx="0" cy="0"/>
          <a:chOff x="0" y="0"/>
          <a:chExt cx="0" cy="0"/>
        </a:xfrm>
      </p:grpSpPr>
      <p:sp>
        <p:nvSpPr>
          <p:cNvPr id="522" name="Google Shape;522;p8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523" name="Google Shape;523;p8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24" name="Google Shape;524;p8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25" name="Google Shape;525;p8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26" name="Google Shape;526;p88"/>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Web Dev with Node.js On Azure</a:t>
            </a:r>
            <a:endParaRPr b="1">
              <a:solidFill>
                <a:srgbClr val="EAEAEA"/>
              </a:solidFill>
              <a:latin typeface="Open Sans"/>
              <a:ea typeface="Open Sans"/>
              <a:cs typeface="Open Sans"/>
              <a:sym typeface="Open Sans"/>
            </a:endParaRPr>
          </a:p>
        </p:txBody>
      </p:sp>
      <p:sp>
        <p:nvSpPr>
          <p:cNvPr id="527" name="Google Shape;527;p88"/>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88"/>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529" name="Shape 529"/>
        <p:cNvGrpSpPr/>
        <p:nvPr/>
      </p:nvGrpSpPr>
      <p:grpSpPr>
        <a:xfrm>
          <a:off x="0" y="0"/>
          <a:ext cx="0" cy="0"/>
          <a:chOff x="0" y="0"/>
          <a:chExt cx="0" cy="0"/>
        </a:xfrm>
      </p:grpSpPr>
      <p:sp>
        <p:nvSpPr>
          <p:cNvPr id="530" name="Google Shape;530;p8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531" name="Google Shape;531;p8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32" name="Google Shape;532;p8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33" name="Google Shape;533;p8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34" name="Google Shape;534;p89"/>
          <p:cNvSpPr txBox="1"/>
          <p:nvPr/>
        </p:nvSpPr>
        <p:spPr>
          <a:xfrm>
            <a:off x="5088550" y="91900"/>
            <a:ext cx="40023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Web Dev with Node.js on Microsoft Azure</a:t>
            </a:r>
            <a:endParaRPr b="1">
              <a:solidFill>
                <a:srgbClr val="EAEAEA"/>
              </a:solidFill>
              <a:latin typeface="Open Sans"/>
              <a:ea typeface="Open Sans"/>
              <a:cs typeface="Open Sans"/>
              <a:sym typeface="Open Sans"/>
            </a:endParaRPr>
          </a:p>
        </p:txBody>
      </p:sp>
      <p:sp>
        <p:nvSpPr>
          <p:cNvPr id="535" name="Google Shape;535;p89"/>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536" name="Google Shape;536;p89"/>
          <p:cNvSpPr txBox="1"/>
          <p:nvPr/>
        </p:nvSpPr>
        <p:spPr>
          <a:xfrm>
            <a:off x="1524300" y="2048950"/>
            <a:ext cx="60954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Web Development</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Microsoft </a:t>
            </a:r>
            <a:r>
              <a:rPr lang="en" sz="2400">
                <a:latin typeface="Open Sans"/>
                <a:ea typeface="Open Sans"/>
                <a:cs typeface="Open Sans"/>
                <a:sym typeface="Open Sans"/>
              </a:rPr>
              <a:t>Azure and Visual Studio</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Node.js and Express</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Deploy Your Web App! </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537" name="Shape 537"/>
        <p:cNvGrpSpPr/>
        <p:nvPr/>
      </p:nvGrpSpPr>
      <p:grpSpPr>
        <a:xfrm>
          <a:off x="0" y="0"/>
          <a:ext cx="0" cy="0"/>
          <a:chOff x="0" y="0"/>
          <a:chExt cx="0" cy="0"/>
        </a:xfrm>
      </p:grpSpPr>
      <p:pic>
        <p:nvPicPr>
          <p:cNvPr id="538" name="Google Shape;538;p90"/>
          <p:cNvPicPr preferRelativeResize="0"/>
          <p:nvPr/>
        </p:nvPicPr>
        <p:blipFill rotWithShape="1">
          <a:blip r:embed="rId2">
            <a:alphaModFix/>
          </a:blip>
          <a:srcRect b="0" l="10898" r="12887" t="0"/>
          <a:stretch/>
        </p:blipFill>
        <p:spPr>
          <a:xfrm>
            <a:off x="0" y="-17850"/>
            <a:ext cx="9144000" cy="6858000"/>
          </a:xfrm>
          <a:prstGeom prst="rect">
            <a:avLst/>
          </a:prstGeom>
          <a:noFill/>
          <a:ln>
            <a:noFill/>
          </a:ln>
        </p:spPr>
      </p:pic>
      <p:sp>
        <p:nvSpPr>
          <p:cNvPr id="539" name="Google Shape;539;p90"/>
          <p:cNvSpPr/>
          <p:nvPr/>
        </p:nvSpPr>
        <p:spPr>
          <a:xfrm>
            <a:off x="-12" y="-17862"/>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90"/>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541" name="Google Shape;541;p90"/>
          <p:cNvSpPr txBox="1"/>
          <p:nvPr/>
        </p:nvSpPr>
        <p:spPr>
          <a:xfrm>
            <a:off x="986250" y="2267801"/>
            <a:ext cx="7171500" cy="33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Web Dev with Node.js On Azure</a:t>
            </a:r>
            <a:endParaRPr b="1" sz="72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b="1" sz="7200">
              <a:solidFill>
                <a:srgbClr val="EAEAEA"/>
              </a:solidFill>
              <a:latin typeface="Open Sans"/>
              <a:ea typeface="Open Sans"/>
              <a:cs typeface="Open Sans"/>
              <a:sym typeface="Open Sans"/>
            </a:endParaRPr>
          </a:p>
        </p:txBody>
      </p:sp>
      <p:sp>
        <p:nvSpPr>
          <p:cNvPr id="542" name="Google Shape;542;p90"/>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543" name="Shape 543"/>
        <p:cNvGrpSpPr/>
        <p:nvPr/>
      </p:nvGrpSpPr>
      <p:grpSpPr>
        <a:xfrm>
          <a:off x="0" y="0"/>
          <a:ext cx="0" cy="0"/>
          <a:chOff x="0" y="0"/>
          <a:chExt cx="0" cy="0"/>
        </a:xfrm>
      </p:grpSpPr>
      <p:sp>
        <p:nvSpPr>
          <p:cNvPr id="544" name="Google Shape;544;p9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7" name="Shape 547"/>
        <p:cNvGrpSpPr/>
        <p:nvPr/>
      </p:nvGrpSpPr>
      <p:grpSpPr>
        <a:xfrm>
          <a:off x="0" y="0"/>
          <a:ext cx="0" cy="0"/>
          <a:chOff x="0" y="0"/>
          <a:chExt cx="0" cy="0"/>
        </a:xfrm>
      </p:grpSpPr>
      <p:sp>
        <p:nvSpPr>
          <p:cNvPr id="548" name="Google Shape;548;p9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49" name="Google Shape;549;p9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50" name="Google Shape;550;p93"/>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551" name="Google Shape;551;p93"/>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sp>
        <p:nvSpPr>
          <p:cNvPr id="552" name="Google Shape;552;p9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553" name="Google Shape;553;p93"/>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554" name="Google Shape;554;p93"/>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555" name="Shape 555"/>
        <p:cNvGrpSpPr/>
        <p:nvPr/>
      </p:nvGrpSpPr>
      <p:grpSpPr>
        <a:xfrm>
          <a:off x="0" y="0"/>
          <a:ext cx="0" cy="0"/>
          <a:chOff x="0" y="0"/>
          <a:chExt cx="0" cy="0"/>
        </a:xfrm>
      </p:grpSpPr>
      <p:sp>
        <p:nvSpPr>
          <p:cNvPr id="556" name="Google Shape;556;p94"/>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94"/>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558" name="Google Shape;558;p9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559" name="Google Shape;559;p9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60" name="Google Shape;560;p9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61" name="Google Shape;561;p94"/>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562" name="Google Shape;562;p94"/>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563" name="Google Shape;563;p94"/>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564" name="Google Shape;564;p94"/>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565" name="Shape 565"/>
        <p:cNvGrpSpPr/>
        <p:nvPr/>
      </p:nvGrpSpPr>
      <p:grpSpPr>
        <a:xfrm>
          <a:off x="0" y="0"/>
          <a:ext cx="0" cy="0"/>
          <a:chOff x="0" y="0"/>
          <a:chExt cx="0" cy="0"/>
        </a:xfrm>
      </p:grpSpPr>
      <p:sp>
        <p:nvSpPr>
          <p:cNvPr id="566" name="Google Shape;566;p95"/>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567" name="Google Shape;567;p95"/>
          <p:cNvSpPr txBox="1"/>
          <p:nvPr/>
        </p:nvSpPr>
        <p:spPr>
          <a:xfrm>
            <a:off x="2521950" y="2154150"/>
            <a:ext cx="41001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Technical Interview Tips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Demonstration</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Practice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568" name="Google Shape;568;p95"/>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569" name="Google Shape;569;p9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70" name="Google Shape;570;p9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71" name="Google Shape;571;p95"/>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572" name="Google Shape;572;p95"/>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573" name="Google Shape;573;p95"/>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574" name="Google Shape;574;p95"/>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58" name="Shape 58"/>
        <p:cNvGrpSpPr/>
        <p:nvPr/>
      </p:nvGrpSpPr>
      <p:grpSpPr>
        <a:xfrm>
          <a:off x="0" y="0"/>
          <a:ext cx="0" cy="0"/>
          <a:chOff x="0" y="0"/>
          <a:chExt cx="0" cy="0"/>
        </a:xfrm>
      </p:grpSpPr>
      <p:sp>
        <p:nvSpPr>
          <p:cNvPr id="59" name="Google Shape;59;p10"/>
          <p:cNvSpPr txBox="1"/>
          <p:nvPr>
            <p:ph idx="12" type="sldNum"/>
          </p:nvPr>
        </p:nvSpPr>
        <p:spPr>
          <a:xfrm>
            <a:off x="8595308" y="6333297"/>
            <a:ext cx="548700" cy="524700"/>
          </a:xfrm>
          <a:prstGeom prst="rect">
            <a:avLst/>
          </a:prstGeom>
          <a:noFill/>
          <a:ln>
            <a:noFill/>
          </a:ln>
        </p:spPr>
        <p:txBody>
          <a:bodyPr anchorCtr="0" anchor="ctr" bIns="91425" lIns="91425" spcFirstLastPara="1" rIns="91425" wrap="square" tIns="91425">
            <a:noAutofit/>
          </a:bodyPr>
          <a:lstStyle>
            <a:lvl1pPr lvl="0" rtl="0" algn="ctr">
              <a:buNone/>
              <a:defRPr sz="1000">
                <a:latin typeface="Open Sans"/>
                <a:ea typeface="Open Sans"/>
                <a:cs typeface="Open Sans"/>
                <a:sym typeface="Open Sans"/>
              </a:defRPr>
            </a:lvl1pPr>
            <a:lvl2pPr lvl="1" rtl="0" algn="ctr">
              <a:buNone/>
              <a:defRPr sz="1000">
                <a:latin typeface="Open Sans"/>
                <a:ea typeface="Open Sans"/>
                <a:cs typeface="Open Sans"/>
                <a:sym typeface="Open Sans"/>
              </a:defRPr>
            </a:lvl2pPr>
            <a:lvl3pPr lvl="2" rtl="0" algn="ctr">
              <a:buNone/>
              <a:defRPr sz="1000">
                <a:latin typeface="Open Sans"/>
                <a:ea typeface="Open Sans"/>
                <a:cs typeface="Open Sans"/>
                <a:sym typeface="Open Sans"/>
              </a:defRPr>
            </a:lvl3pPr>
            <a:lvl4pPr lvl="3" rtl="0" algn="ctr">
              <a:buNone/>
              <a:defRPr sz="1000">
                <a:latin typeface="Open Sans"/>
                <a:ea typeface="Open Sans"/>
                <a:cs typeface="Open Sans"/>
                <a:sym typeface="Open Sans"/>
              </a:defRPr>
            </a:lvl4pPr>
            <a:lvl5pPr lvl="4" rtl="0" algn="ctr">
              <a:buNone/>
              <a:defRPr sz="1000">
                <a:latin typeface="Open Sans"/>
                <a:ea typeface="Open Sans"/>
                <a:cs typeface="Open Sans"/>
                <a:sym typeface="Open Sans"/>
              </a:defRPr>
            </a:lvl5pPr>
            <a:lvl6pPr lvl="5" rtl="0" algn="ctr">
              <a:buNone/>
              <a:defRPr sz="1000">
                <a:latin typeface="Open Sans"/>
                <a:ea typeface="Open Sans"/>
                <a:cs typeface="Open Sans"/>
                <a:sym typeface="Open Sans"/>
              </a:defRPr>
            </a:lvl6pPr>
            <a:lvl7pPr lvl="6" rtl="0" algn="ctr">
              <a:buNone/>
              <a:defRPr sz="1000">
                <a:latin typeface="Open Sans"/>
                <a:ea typeface="Open Sans"/>
                <a:cs typeface="Open Sans"/>
                <a:sym typeface="Open Sans"/>
              </a:defRPr>
            </a:lvl7pPr>
            <a:lvl8pPr lvl="7" rtl="0" algn="ctr">
              <a:buNone/>
              <a:defRPr sz="1000">
                <a:latin typeface="Open Sans"/>
                <a:ea typeface="Open Sans"/>
                <a:cs typeface="Open Sans"/>
                <a:sym typeface="Open Sans"/>
              </a:defRPr>
            </a:lvl8pPr>
            <a:lvl9pPr lvl="8" rtl="0" algn="ctr">
              <a:buNone/>
              <a:defRPr sz="1000">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
        <p:nvSpPr>
          <p:cNvPr id="60" name="Google Shape;60;p1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61" name="Google Shape;61;p1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62" name="Google Shape;62;p1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63" name="Google Shape;63;p10"/>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Bots On Azure</a:t>
            </a:r>
            <a:endParaRPr b="1">
              <a:solidFill>
                <a:srgbClr val="EAEAEA"/>
              </a:solidFill>
              <a:latin typeface="Open Sans"/>
              <a:ea typeface="Open Sans"/>
              <a:cs typeface="Open Sans"/>
              <a:sym typeface="Open Sans"/>
            </a:endParaRPr>
          </a:p>
        </p:txBody>
      </p:sp>
      <p:sp>
        <p:nvSpPr>
          <p:cNvPr id="64" name="Google Shape;64;p10"/>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65" name="Google Shape;65;p10"/>
          <p:cNvSpPr txBox="1"/>
          <p:nvPr/>
        </p:nvSpPr>
        <p:spPr>
          <a:xfrm>
            <a:off x="1524300" y="2048950"/>
            <a:ext cx="6604800" cy="4068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Microsoft Azure and Visual Studio Code</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Create a Bot and a Knowledge Base </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Deploy and Debug the Bot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Add the Bot To Your Web Page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Deploy Your Web Page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7.</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575" name="Shape 575"/>
        <p:cNvGrpSpPr/>
        <p:nvPr/>
      </p:nvGrpSpPr>
      <p:grpSpPr>
        <a:xfrm>
          <a:off x="0" y="0"/>
          <a:ext cx="0" cy="0"/>
          <a:chOff x="0" y="0"/>
          <a:chExt cx="0" cy="0"/>
        </a:xfrm>
      </p:grpSpPr>
      <p:pic>
        <p:nvPicPr>
          <p:cNvPr id="576" name="Google Shape;576;p96"/>
          <p:cNvPicPr preferRelativeResize="0"/>
          <p:nvPr/>
        </p:nvPicPr>
        <p:blipFill rotWithShape="1">
          <a:blip r:embed="rId2">
            <a:alphaModFix/>
          </a:blip>
          <a:srcRect b="0" l="7120" r="3991" t="0"/>
          <a:stretch/>
        </p:blipFill>
        <p:spPr>
          <a:xfrm>
            <a:off x="0" y="0"/>
            <a:ext cx="9144000" cy="6857990"/>
          </a:xfrm>
          <a:prstGeom prst="rect">
            <a:avLst/>
          </a:prstGeom>
          <a:noFill/>
          <a:ln>
            <a:noFill/>
          </a:ln>
        </p:spPr>
      </p:pic>
      <p:sp>
        <p:nvSpPr>
          <p:cNvPr id="577" name="Google Shape;577;p96"/>
          <p:cNvSpPr/>
          <p:nvPr/>
        </p:nvSpPr>
        <p:spPr>
          <a:xfrm>
            <a:off x="0" y="0"/>
            <a:ext cx="9144000" cy="6858000"/>
          </a:xfrm>
          <a:prstGeom prst="rect">
            <a:avLst/>
          </a:prstGeom>
          <a:solidFill>
            <a:srgbClr val="353535">
              <a:alpha val="7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79" name="Google Shape;579;p96"/>
          <p:cNvSpPr txBox="1"/>
          <p:nvPr/>
        </p:nvSpPr>
        <p:spPr>
          <a:xfrm>
            <a:off x="129150" y="2420450"/>
            <a:ext cx="88857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FFFFFF"/>
                </a:solidFill>
                <a:latin typeface="Open Sans"/>
                <a:ea typeface="Open Sans"/>
                <a:cs typeface="Open Sans"/>
                <a:sym typeface="Open Sans"/>
              </a:rPr>
              <a:t>Hack the Technical Interview:</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4200">
                <a:solidFill>
                  <a:srgbClr val="FFFFFF"/>
                </a:solidFill>
                <a:latin typeface="Open Sans"/>
                <a:ea typeface="Open Sans"/>
                <a:cs typeface="Open Sans"/>
                <a:sym typeface="Open Sans"/>
              </a:rPr>
              <a:t>Algorithms Practice </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3000">
                <a:solidFill>
                  <a:srgbClr val="FFFFFF"/>
                </a:solidFill>
                <a:latin typeface="Open Sans"/>
                <a:ea typeface="Open Sans"/>
                <a:cs typeface="Open Sans"/>
                <a:sym typeface="Open Sans"/>
              </a:rPr>
              <a:t>Presented by Citrix</a:t>
            </a:r>
            <a:endParaRPr sz="3000">
              <a:solidFill>
                <a:srgbClr val="FFFFFF"/>
              </a:solidFill>
              <a:latin typeface="Open Sans"/>
              <a:ea typeface="Open Sans"/>
              <a:cs typeface="Open Sans"/>
              <a:sym typeface="Open Sans"/>
            </a:endParaRPr>
          </a:p>
        </p:txBody>
      </p:sp>
      <p:sp>
        <p:nvSpPr>
          <p:cNvPr id="580" name="Google Shape;580;p96"/>
          <p:cNvSpPr/>
          <p:nvPr/>
        </p:nvSpPr>
        <p:spPr>
          <a:xfrm>
            <a:off x="3624349" y="12688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581" name="Google Shape;581;p96"/>
          <p:cNvSpPr/>
          <p:nvPr/>
        </p:nvSpPr>
        <p:spPr>
          <a:xfrm rot="5400000">
            <a:off x="4317150" y="8739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582" name="Google Shape;582;p96"/>
          <p:cNvPicPr preferRelativeResize="0"/>
          <p:nvPr/>
        </p:nvPicPr>
        <p:blipFill>
          <a:blip r:embed="rId3">
            <a:alphaModFix/>
          </a:blip>
          <a:stretch>
            <a:fillRect/>
          </a:stretch>
        </p:blipFill>
        <p:spPr>
          <a:xfrm>
            <a:off x="3154215" y="4415527"/>
            <a:ext cx="2126675" cy="455120"/>
          </a:xfrm>
          <a:prstGeom prst="rect">
            <a:avLst/>
          </a:prstGeom>
          <a:noFill/>
          <a:ln>
            <a:noFill/>
          </a:ln>
        </p:spPr>
      </p:pic>
      <p:sp>
        <p:nvSpPr>
          <p:cNvPr id="583" name="Google Shape;583;p96"/>
          <p:cNvSpPr txBox="1"/>
          <p:nvPr/>
        </p:nvSpPr>
        <p:spPr>
          <a:xfrm>
            <a:off x="3778800" y="14122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584" name="Google Shape;584;p96"/>
          <p:cNvCxnSpPr/>
          <p:nvPr/>
        </p:nvCxnSpPr>
        <p:spPr>
          <a:xfrm>
            <a:off x="2849400" y="4123625"/>
            <a:ext cx="34452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585" name="Shape 585"/>
        <p:cNvGrpSpPr/>
        <p:nvPr/>
      </p:nvGrpSpPr>
      <p:grpSpPr>
        <a:xfrm>
          <a:off x="0" y="0"/>
          <a:ext cx="0" cy="0"/>
          <a:chOff x="0" y="0"/>
          <a:chExt cx="0" cy="0"/>
        </a:xfrm>
      </p:grpSpPr>
      <p:sp>
        <p:nvSpPr>
          <p:cNvPr id="586" name="Google Shape;586;p97"/>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66" name="Shape 66"/>
        <p:cNvGrpSpPr/>
        <p:nvPr/>
      </p:nvGrpSpPr>
      <p:grpSpPr>
        <a:xfrm>
          <a:off x="0" y="0"/>
          <a:ext cx="0" cy="0"/>
          <a:chOff x="0" y="0"/>
          <a:chExt cx="0" cy="0"/>
        </a:xfrm>
      </p:grpSpPr>
      <p:pic>
        <p:nvPicPr>
          <p:cNvPr id="67" name="Google Shape;67;p11"/>
          <p:cNvPicPr preferRelativeResize="0"/>
          <p:nvPr/>
        </p:nvPicPr>
        <p:blipFill>
          <a:blip r:embed="rId2">
            <a:alphaModFix/>
          </a:blip>
          <a:stretch>
            <a:fillRect/>
          </a:stretch>
        </p:blipFill>
        <p:spPr>
          <a:xfrm>
            <a:off x="0" y="1154906"/>
            <a:ext cx="9144000" cy="4548188"/>
          </a:xfrm>
          <a:prstGeom prst="rect">
            <a:avLst/>
          </a:prstGeom>
          <a:noFill/>
          <a:ln>
            <a:noFill/>
          </a:ln>
        </p:spPr>
      </p:pic>
      <p:sp>
        <p:nvSpPr>
          <p:cNvPr id="68" name="Google Shape;68;p11"/>
          <p:cNvSpPr/>
          <p:nvPr/>
        </p:nvSpPr>
        <p:spPr>
          <a:xfrm>
            <a:off x="50" y="0"/>
            <a:ext cx="9144000" cy="6858000"/>
          </a:xfrm>
          <a:prstGeom prst="rect">
            <a:avLst/>
          </a:prstGeom>
          <a:solidFill>
            <a:srgbClr val="353535">
              <a:alpha val="8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txBox="1"/>
          <p:nvPr/>
        </p:nvSpPr>
        <p:spPr>
          <a:xfrm>
            <a:off x="129075" y="2268050"/>
            <a:ext cx="88857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FFFFFF"/>
                </a:solidFill>
                <a:latin typeface="Open Sans"/>
                <a:ea typeface="Open Sans"/>
                <a:cs typeface="Open Sans"/>
                <a:sym typeface="Open Sans"/>
              </a:rPr>
              <a:t>Build an FAQ bot for your Website with Microsoft Azure</a:t>
            </a:r>
            <a:endParaRPr sz="4200">
              <a:solidFill>
                <a:srgbClr val="FFFFFF"/>
              </a:solidFill>
              <a:latin typeface="Open Sans"/>
              <a:ea typeface="Open Sans"/>
              <a:cs typeface="Open Sans"/>
              <a:sym typeface="Open Sans"/>
            </a:endParaRPr>
          </a:p>
        </p:txBody>
      </p:sp>
      <p:sp>
        <p:nvSpPr>
          <p:cNvPr id="70" name="Google Shape;70;p11"/>
          <p:cNvSpPr/>
          <p:nvPr/>
        </p:nvSpPr>
        <p:spPr>
          <a:xfrm>
            <a:off x="3623499" y="1421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71" name="Google Shape;71;p11"/>
          <p:cNvSpPr/>
          <p:nvPr/>
        </p:nvSpPr>
        <p:spPr>
          <a:xfrm rot="5400000">
            <a:off x="4317212" y="1026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72" name="Google Shape;72;p11"/>
          <p:cNvPicPr preferRelativeResize="0"/>
          <p:nvPr/>
        </p:nvPicPr>
        <p:blipFill>
          <a:blip r:embed="rId3">
            <a:alphaModFix/>
          </a:blip>
          <a:stretch>
            <a:fillRect/>
          </a:stretch>
        </p:blipFill>
        <p:spPr>
          <a:xfrm>
            <a:off x="3096307" y="4339327"/>
            <a:ext cx="2835570" cy="606827"/>
          </a:xfrm>
          <a:prstGeom prst="rect">
            <a:avLst/>
          </a:prstGeom>
          <a:noFill/>
          <a:ln>
            <a:noFill/>
          </a:ln>
        </p:spPr>
      </p:pic>
      <p:sp>
        <p:nvSpPr>
          <p:cNvPr id="73" name="Google Shape;73;p11"/>
          <p:cNvSpPr txBox="1"/>
          <p:nvPr/>
        </p:nvSpPr>
        <p:spPr>
          <a:xfrm>
            <a:off x="3778736" y="1564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74" name="Google Shape;74;p11"/>
          <p:cNvCxnSpPr/>
          <p:nvPr/>
        </p:nvCxnSpPr>
        <p:spPr>
          <a:xfrm>
            <a:off x="2791500" y="3971225"/>
            <a:ext cx="34452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7.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theme" Target="../theme/theme2.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5" Type="http://schemas.openxmlformats.org/officeDocument/2006/relationships/slideLayout" Target="../slideLayouts/slideLayout56.xml"/><Relationship Id="rId6" Type="http://schemas.openxmlformats.org/officeDocument/2006/relationships/theme" Target="../theme/theme6.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theme" Target="../theme/theme17.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5" Type="http://schemas.openxmlformats.org/officeDocument/2006/relationships/slideLayout" Target="../slideLayouts/slideLayout66.xml"/><Relationship Id="rId6" Type="http://schemas.openxmlformats.org/officeDocument/2006/relationships/theme" Target="../theme/theme15.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theme" Target="../theme/theme4.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theme" Target="../theme/theme3.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slideLayout" Target="../slideLayouts/slideLayout78.xml"/><Relationship Id="rId3" Type="http://schemas.openxmlformats.org/officeDocument/2006/relationships/slideLayout" Target="../slideLayouts/slideLayout79.xml"/><Relationship Id="rId4" Type="http://schemas.openxmlformats.org/officeDocument/2006/relationships/slideLayout" Target="../slideLayouts/slideLayout80.xml"/><Relationship Id="rId5" Type="http://schemas.openxmlformats.org/officeDocument/2006/relationships/slideLayout" Target="../slideLayouts/slideLayout81.xml"/><Relationship Id="rId6"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theme" Target="../theme/theme1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theme" Target="../theme/theme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theme" Target="../theme/theme1.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theme" Target="../theme/theme10.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theme" Target="../theme/theme12.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theme" Target="../theme/theme13.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332" name="Shape 33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365" name="Shape 3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398" name="Shape 398"/>
        <p:cNvGrpSpPr/>
        <p:nvPr/>
      </p:nvGrpSpPr>
      <p:grpSpPr>
        <a:xfrm>
          <a:off x="0" y="0"/>
          <a:ext cx="0" cy="0"/>
          <a:chOff x="0" y="0"/>
          <a:chExt cx="0" cy="0"/>
        </a:xfrm>
      </p:grpSpPr>
      <p:sp>
        <p:nvSpPr>
          <p:cNvPr id="399" name="Google Shape;399;p68"/>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4" r:id="rId1"/>
    <p:sldLayoutId id="2147483705" r:id="rId2"/>
    <p:sldLayoutId id="2147483706" r:id="rId3"/>
    <p:sldLayoutId id="2147483707" r:id="rId4"/>
    <p:sldLayoutId id="214748370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439" name="Shape 43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472" name="Shape 47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12" name="Shape 51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45" name="Shape 545"/>
        <p:cNvGrpSpPr/>
        <p:nvPr/>
      </p:nvGrpSpPr>
      <p:grpSpPr>
        <a:xfrm>
          <a:off x="0" y="0"/>
          <a:ext cx="0" cy="0"/>
          <a:chOff x="0" y="0"/>
          <a:chExt cx="0" cy="0"/>
        </a:xfrm>
      </p:grpSpPr>
      <p:sp>
        <p:nvSpPr>
          <p:cNvPr id="546" name="Google Shape;546;p92"/>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4" r:id="rId1"/>
    <p:sldLayoutId id="2147483725" r:id="rId2"/>
    <p:sldLayoutId id="2147483726" r:id="rId3"/>
    <p:sldLayoutId id="2147483727" r:id="rId4"/>
    <p:sldLayoutId id="214748372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43" name="Shape 4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77" name="Shape 7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108" name="Shape 108"/>
        <p:cNvGrpSpPr/>
        <p:nvPr/>
      </p:nvGrpSpPr>
      <p:grpSpPr>
        <a:xfrm>
          <a:off x="0" y="0"/>
          <a:ext cx="0" cy="0"/>
          <a:chOff x="0" y="0"/>
          <a:chExt cx="0" cy="0"/>
        </a:xfrm>
      </p:grpSpPr>
      <p:sp>
        <p:nvSpPr>
          <p:cNvPr id="109" name="Google Shape;109;p19"/>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158" name="Shape 15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189" name="Shape 18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226" name="Shape 22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259" name="Shape 25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292" name="Shape 29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4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4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0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4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5.xml"/><Relationship Id="rId3" Type="http://schemas.openxmlformats.org/officeDocument/2006/relationships/image" Target="../media/image11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6.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2.xml"/><Relationship Id="rId3" Type="http://schemas.openxmlformats.org/officeDocument/2006/relationships/image" Target="../media/image78.png"/><Relationship Id="rId4" Type="http://schemas.openxmlformats.org/officeDocument/2006/relationships/image" Target="../media/image70.png"/><Relationship Id="rId5" Type="http://schemas.openxmlformats.org/officeDocument/2006/relationships/image" Target="../media/image40.png"/><Relationship Id="rId6"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1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8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6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62.png"/><Relationship Id="rId4" Type="http://schemas.openxmlformats.org/officeDocument/2006/relationships/image" Target="../media/image10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image" Target="../media/image101.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5.xml"/><Relationship Id="rId3"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 Id="rId3" Type="http://schemas.openxmlformats.org/officeDocument/2006/relationships/image" Target="../media/image48.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xml"/><Relationship Id="rId3" Type="http://schemas.openxmlformats.org/officeDocument/2006/relationships/image" Target="../media/image4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image" Target="../media/image8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drive.google.com/file/d/1y46kctAE5m363X5nZUXJe9Uromlqu41M/view" TargetMode="External"/><Relationship Id="rId4" Type="http://schemas.openxmlformats.org/officeDocument/2006/relationships/image" Target="../media/image5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 Id="rId3" Type="http://schemas.openxmlformats.org/officeDocument/2006/relationships/hyperlink" Target="http://drive.google.com/file/d/1MAEhT9dF8cpHI5mfAeW4fo0PE3jNm0xh/view" TargetMode="External"/><Relationship Id="rId4" Type="http://schemas.openxmlformats.org/officeDocument/2006/relationships/image" Target="../media/image6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0.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7.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8.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8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8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8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8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9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7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83.png"/><Relationship Id="rId4" Type="http://schemas.openxmlformats.org/officeDocument/2006/relationships/image" Target="../media/image1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8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9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5.xml"/><Relationship Id="rId3" Type="http://schemas.openxmlformats.org/officeDocument/2006/relationships/image" Target="../media/image8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98.png"/><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9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9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0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3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9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9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95.png"/><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1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9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9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2.xml"/><Relationship Id="rId3" Type="http://schemas.openxmlformats.org/officeDocument/2006/relationships/image" Target="../media/image104.png"/><Relationship Id="rId4" Type="http://schemas.openxmlformats.org/officeDocument/2006/relationships/image" Target="../media/image9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3.xml"/><Relationship Id="rId3" Type="http://schemas.openxmlformats.org/officeDocument/2006/relationships/image" Target="../media/image11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4.xml"/><Relationship Id="rId3" Type="http://schemas.openxmlformats.org/officeDocument/2006/relationships/image" Target="../media/image112.png"/><Relationship Id="rId4" Type="http://schemas.openxmlformats.org/officeDocument/2006/relationships/image" Target="../media/image9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6.xml"/><Relationship Id="rId3" Type="http://schemas.openxmlformats.org/officeDocument/2006/relationships/image" Target="../media/image13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7.xml"/><Relationship Id="rId3" Type="http://schemas.openxmlformats.org/officeDocument/2006/relationships/image" Target="../media/image10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8.xml"/><Relationship Id="rId3" Type="http://schemas.openxmlformats.org/officeDocument/2006/relationships/image" Target="../media/image10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9.xml"/><Relationship Id="rId3" Type="http://schemas.openxmlformats.org/officeDocument/2006/relationships/image" Target="../media/image1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0.xml"/><Relationship Id="rId3" Type="http://schemas.openxmlformats.org/officeDocument/2006/relationships/image" Target="../media/image12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1.xml"/><Relationship Id="rId3" Type="http://schemas.openxmlformats.org/officeDocument/2006/relationships/image" Target="../media/image11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2.xml"/><Relationship Id="rId3" Type="http://schemas.openxmlformats.org/officeDocument/2006/relationships/image" Target="../media/image10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3.xml"/><Relationship Id="rId3" Type="http://schemas.openxmlformats.org/officeDocument/2006/relationships/image" Target="../media/image129.png"/><Relationship Id="rId4" Type="http://schemas.openxmlformats.org/officeDocument/2006/relationships/image" Target="../media/image11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4.xml"/><Relationship Id="rId3" Type="http://schemas.openxmlformats.org/officeDocument/2006/relationships/image" Target="../media/image13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5.xml"/><Relationship Id="rId3" Type="http://schemas.openxmlformats.org/officeDocument/2006/relationships/image" Target="../media/image118.png"/><Relationship Id="rId4" Type="http://schemas.openxmlformats.org/officeDocument/2006/relationships/image" Target="../media/image11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6.xml"/><Relationship Id="rId3" Type="http://schemas.openxmlformats.org/officeDocument/2006/relationships/image" Target="../media/image123.png"/><Relationship Id="rId4" Type="http://schemas.openxmlformats.org/officeDocument/2006/relationships/image" Target="../media/image12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7.xml"/><Relationship Id="rId3" Type="http://schemas.openxmlformats.org/officeDocument/2006/relationships/image" Target="../media/image11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8.xml"/><Relationship Id="rId3" Type="http://schemas.openxmlformats.org/officeDocument/2006/relationships/image" Target="../media/image12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pic>
        <p:nvPicPr>
          <p:cNvPr id="591" name="Google Shape;591;p98"/>
          <p:cNvPicPr preferRelativeResize="0"/>
          <p:nvPr/>
        </p:nvPicPr>
        <p:blipFill>
          <a:blip r:embed="rId3">
            <a:alphaModFix/>
          </a:blip>
          <a:stretch>
            <a:fillRect/>
          </a:stretch>
        </p:blipFill>
        <p:spPr>
          <a:xfrm>
            <a:off x="3594288" y="5129400"/>
            <a:ext cx="1955426" cy="1026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107"/>
          <p:cNvSpPr txBox="1"/>
          <p:nvPr/>
        </p:nvSpPr>
        <p:spPr>
          <a:xfrm>
            <a:off x="411125" y="589000"/>
            <a:ext cx="61323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Key Advantages of </a:t>
            </a:r>
            <a:endParaRPr b="1" sz="3000">
              <a:solidFill>
                <a:srgbClr val="000000"/>
              </a:solidFill>
              <a:latin typeface="Open Sans"/>
              <a:ea typeface="Open Sans"/>
              <a:cs typeface="Open Sans"/>
              <a:sym typeface="Open Sans"/>
            </a:endParaRPr>
          </a:p>
        </p:txBody>
      </p:sp>
      <p:sp>
        <p:nvSpPr>
          <p:cNvPr id="679" name="Google Shape;679;p107"/>
          <p:cNvSpPr txBox="1"/>
          <p:nvPr/>
        </p:nvSpPr>
        <p:spPr>
          <a:xfrm>
            <a:off x="522000" y="1670325"/>
            <a:ext cx="8100000" cy="521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Microsoft Azure is a cloud platform with more than 100 services and tools for developers. </a:t>
            </a:r>
            <a:endParaRPr b="1" sz="2200">
              <a:solidFill>
                <a:srgbClr val="5EA5E5"/>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2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95% of the Fortune 500 companies run on Azure (and learning these skills can help you land your first job!)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Easily deploy Web Apps, Mobile Apps, Databases, Data Science and AI Apps, Blockchain, Analytics with pre-built configurations</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Supports a wide range of</a:t>
            </a:r>
            <a:endParaRPr sz="1800">
              <a:latin typeface="Open Sans"/>
              <a:ea typeface="Open Sans"/>
              <a:cs typeface="Open Sans"/>
              <a:sym typeface="Open Sans"/>
            </a:endParaRPr>
          </a:p>
          <a:p>
            <a:pPr indent="-342900" lvl="1" marL="9144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Open source libraries (Node, .NET core, spark, hadoop, kafka)</a:t>
            </a:r>
            <a:endParaRPr sz="1800">
              <a:latin typeface="Open Sans"/>
              <a:ea typeface="Open Sans"/>
              <a:cs typeface="Open Sans"/>
              <a:sym typeface="Open Sans"/>
            </a:endParaRPr>
          </a:p>
          <a:p>
            <a:pPr indent="-342900" lvl="1" marL="9144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Programming languages (Python, C#, JavaScript, Java, Ruby)</a:t>
            </a:r>
            <a:endParaRPr sz="1800">
              <a:latin typeface="Open Sans"/>
              <a:ea typeface="Open Sans"/>
              <a:cs typeface="Open Sans"/>
              <a:sym typeface="Open Sans"/>
            </a:endParaRPr>
          </a:p>
          <a:p>
            <a:pPr indent="-342900" lvl="1" marL="9144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Operating systems (iOS, Android, Windows, MacOS, Linux)</a:t>
            </a:r>
            <a:endParaRPr sz="1800">
              <a:latin typeface="Open Sans"/>
              <a:ea typeface="Open Sans"/>
              <a:cs typeface="Open Sans"/>
              <a:sym typeface="Open Sans"/>
            </a:endParaRPr>
          </a:p>
          <a:p>
            <a:pPr indent="0" lvl="0" marL="0" rtl="0" algn="l">
              <a:lnSpc>
                <a:spcPct val="115000"/>
              </a:lnSpc>
              <a:spcBef>
                <a:spcPts val="1000"/>
              </a:spcBef>
              <a:spcAft>
                <a:spcPts val="1000"/>
              </a:spcAft>
              <a:buNone/>
            </a:pPr>
            <a:r>
              <a:t/>
            </a:r>
            <a:endParaRPr sz="2200">
              <a:latin typeface="Open Sans"/>
              <a:ea typeface="Open Sans"/>
              <a:cs typeface="Open Sans"/>
              <a:sym typeface="Open Sans"/>
            </a:endParaRPr>
          </a:p>
        </p:txBody>
      </p:sp>
      <p:pic>
        <p:nvPicPr>
          <p:cNvPr id="680" name="Google Shape;680;p107"/>
          <p:cNvPicPr preferRelativeResize="0"/>
          <p:nvPr/>
        </p:nvPicPr>
        <p:blipFill rotWithShape="1">
          <a:blip r:embed="rId3">
            <a:alphaModFix/>
          </a:blip>
          <a:srcRect b="21838" l="0" r="0" t="18961"/>
          <a:stretch/>
        </p:blipFill>
        <p:spPr>
          <a:xfrm>
            <a:off x="5011675" y="589000"/>
            <a:ext cx="2636449" cy="82440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7" name="Shape 1397"/>
        <p:cNvGrpSpPr/>
        <p:nvPr/>
      </p:nvGrpSpPr>
      <p:grpSpPr>
        <a:xfrm>
          <a:off x="0" y="0"/>
          <a:ext cx="0" cy="0"/>
          <a:chOff x="0" y="0"/>
          <a:chExt cx="0" cy="0"/>
        </a:xfrm>
      </p:grpSpPr>
      <p:pic>
        <p:nvPicPr>
          <p:cNvPr id="1398" name="Google Shape;1398;p197"/>
          <p:cNvPicPr preferRelativeResize="0"/>
          <p:nvPr/>
        </p:nvPicPr>
        <p:blipFill>
          <a:blip r:embed="rId3">
            <a:alphaModFix/>
          </a:blip>
          <a:stretch>
            <a:fillRect/>
          </a:stretch>
        </p:blipFill>
        <p:spPr>
          <a:xfrm>
            <a:off x="1166925" y="4965733"/>
            <a:ext cx="390525" cy="2286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2" name="Shape 1402"/>
        <p:cNvGrpSpPr/>
        <p:nvPr/>
      </p:nvGrpSpPr>
      <p:grpSpPr>
        <a:xfrm>
          <a:off x="0" y="0"/>
          <a:ext cx="0" cy="0"/>
          <a:chOff x="0" y="0"/>
          <a:chExt cx="0" cy="0"/>
        </a:xfrm>
      </p:grpSpPr>
      <p:sp>
        <p:nvSpPr>
          <p:cNvPr id="1403" name="Google Shape;1403;p198"/>
          <p:cNvSpPr txBox="1"/>
          <p:nvPr/>
        </p:nvSpPr>
        <p:spPr>
          <a:xfrm>
            <a:off x="161550" y="19301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Let’s recap quickly...</a:t>
            </a:r>
            <a:endParaRPr b="1" i="1" sz="3000">
              <a:solidFill>
                <a:srgbClr val="353535"/>
              </a:solidFill>
              <a:latin typeface="Open Sans"/>
              <a:ea typeface="Open Sans"/>
              <a:cs typeface="Open Sans"/>
              <a:sym typeface="Open Sans"/>
            </a:endParaRPr>
          </a:p>
        </p:txBody>
      </p:sp>
      <p:grpSp>
        <p:nvGrpSpPr>
          <p:cNvPr id="1404" name="Google Shape;1404;p198"/>
          <p:cNvGrpSpPr/>
          <p:nvPr/>
        </p:nvGrpSpPr>
        <p:grpSpPr>
          <a:xfrm>
            <a:off x="534075" y="3053150"/>
            <a:ext cx="8075850" cy="1028100"/>
            <a:chOff x="876675" y="2074250"/>
            <a:chExt cx="8075850" cy="1028100"/>
          </a:xfrm>
        </p:grpSpPr>
        <p:sp>
          <p:nvSpPr>
            <p:cNvPr id="1405" name="Google Shape;1405;p198"/>
            <p:cNvSpPr/>
            <p:nvPr/>
          </p:nvSpPr>
          <p:spPr>
            <a:xfrm>
              <a:off x="876675" y="22110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406" name="Google Shape;1406;p198"/>
            <p:cNvSpPr txBox="1"/>
            <p:nvPr/>
          </p:nvSpPr>
          <p:spPr>
            <a:xfrm>
              <a:off x="1714725" y="2074250"/>
              <a:ext cx="7237800" cy="102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Bots can answer simple questions for your users.</a:t>
              </a:r>
              <a:endParaRPr sz="2400">
                <a:solidFill>
                  <a:srgbClr val="353535"/>
                </a:solidFill>
                <a:latin typeface="Open Sans"/>
                <a:ea typeface="Open Sans"/>
                <a:cs typeface="Open Sans"/>
                <a:sym typeface="Open Sans"/>
              </a:endParaRPr>
            </a:p>
          </p:txBody>
        </p:sp>
      </p:grpSp>
      <p:grpSp>
        <p:nvGrpSpPr>
          <p:cNvPr id="1407" name="Google Shape;1407;p198"/>
          <p:cNvGrpSpPr/>
          <p:nvPr/>
        </p:nvGrpSpPr>
        <p:grpSpPr>
          <a:xfrm>
            <a:off x="534075" y="4179575"/>
            <a:ext cx="8075850" cy="752400"/>
            <a:chOff x="876675" y="3397975"/>
            <a:chExt cx="8075850" cy="752400"/>
          </a:xfrm>
        </p:grpSpPr>
        <p:sp>
          <p:nvSpPr>
            <p:cNvPr id="1408" name="Google Shape;1408;p198"/>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409" name="Google Shape;1409;p198"/>
            <p:cNvSpPr txBox="1"/>
            <p:nvPr/>
          </p:nvSpPr>
          <p:spPr>
            <a:xfrm>
              <a:off x="1714725" y="3397975"/>
              <a:ext cx="72378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Azure Bots can be queried via API requests.</a:t>
              </a:r>
              <a:endParaRPr sz="2400">
                <a:solidFill>
                  <a:srgbClr val="353535"/>
                </a:solidFill>
                <a:latin typeface="Open Sans"/>
                <a:ea typeface="Open Sans"/>
                <a:cs typeface="Open Sans"/>
                <a:sym typeface="Open Sans"/>
              </a:endParaRPr>
            </a:p>
          </p:txBody>
        </p:sp>
      </p:grpSp>
      <p:grpSp>
        <p:nvGrpSpPr>
          <p:cNvPr id="1410" name="Google Shape;1410;p198"/>
          <p:cNvGrpSpPr/>
          <p:nvPr/>
        </p:nvGrpSpPr>
        <p:grpSpPr>
          <a:xfrm>
            <a:off x="534075" y="5306000"/>
            <a:ext cx="8075850" cy="752400"/>
            <a:chOff x="876675" y="4683200"/>
            <a:chExt cx="8075850" cy="752400"/>
          </a:xfrm>
        </p:grpSpPr>
        <p:sp>
          <p:nvSpPr>
            <p:cNvPr id="1411" name="Google Shape;1411;p198"/>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412" name="Google Shape;1412;p198"/>
            <p:cNvSpPr txBox="1"/>
            <p:nvPr/>
          </p:nvSpPr>
          <p:spPr>
            <a:xfrm>
              <a:off x="1714725" y="4683200"/>
              <a:ext cx="72378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rgbClr val="353535"/>
                  </a:solidFill>
                  <a:latin typeface="Open Sans"/>
                  <a:ea typeface="Open Sans"/>
                  <a:cs typeface="Open Sans"/>
                  <a:sym typeface="Open Sans"/>
                </a:rPr>
                <a:t>Azure can host your bots and webapps.</a:t>
              </a:r>
              <a:endParaRPr sz="2400">
                <a:solidFill>
                  <a:srgbClr val="353535"/>
                </a:solidFill>
                <a:latin typeface="Open Sans"/>
                <a:ea typeface="Open Sans"/>
                <a:cs typeface="Open Sans"/>
                <a:sym typeface="Open Sans"/>
              </a:endParaRPr>
            </a:p>
          </p:txBody>
        </p:sp>
      </p:grpSp>
      <p:pic>
        <p:nvPicPr>
          <p:cNvPr id="1413" name="Google Shape;1413;p198"/>
          <p:cNvPicPr preferRelativeResize="0"/>
          <p:nvPr/>
        </p:nvPicPr>
        <p:blipFill>
          <a:blip r:embed="rId3">
            <a:alphaModFix/>
          </a:blip>
          <a:stretch>
            <a:fillRect/>
          </a:stretch>
        </p:blipFill>
        <p:spPr>
          <a:xfrm>
            <a:off x="3006925" y="732523"/>
            <a:ext cx="3130148" cy="165335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7" name="Shape 1417"/>
        <p:cNvGrpSpPr/>
        <p:nvPr/>
      </p:nvGrpSpPr>
      <p:grpSpPr>
        <a:xfrm>
          <a:off x="0" y="0"/>
          <a:ext cx="0" cy="0"/>
          <a:chOff x="0" y="0"/>
          <a:chExt cx="0" cy="0"/>
        </a:xfrm>
      </p:grpSpPr>
      <p:sp>
        <p:nvSpPr>
          <p:cNvPr id="1418" name="Google Shape;1418;p199"/>
          <p:cNvSpPr/>
          <p:nvPr/>
        </p:nvSpPr>
        <p:spPr>
          <a:xfrm>
            <a:off x="877950" y="4201225"/>
            <a:ext cx="7388100" cy="8937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http://mlhlocal.host/quiz</a:t>
            </a:r>
            <a:endParaRPr sz="3000">
              <a:solidFill>
                <a:srgbClr val="FFD966"/>
              </a:solidFill>
            </a:endParaRPr>
          </a:p>
        </p:txBody>
      </p:sp>
      <p:sp>
        <p:nvSpPr>
          <p:cNvPr id="1419" name="Google Shape;1419;p199"/>
          <p:cNvSpPr txBox="1"/>
          <p:nvPr/>
        </p:nvSpPr>
        <p:spPr>
          <a:xfrm>
            <a:off x="758550" y="2691225"/>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FFFFFF"/>
                </a:solidFill>
                <a:latin typeface="Open Sans"/>
                <a:ea typeface="Open Sans"/>
                <a:cs typeface="Open Sans"/>
                <a:sym typeface="Open Sans"/>
              </a:rPr>
              <a:t>We created a fun quiz to test your knowledge and see what you learned from this workshop.  </a:t>
            </a:r>
            <a:endParaRPr sz="2200">
              <a:solidFill>
                <a:srgbClr val="FFFFFF"/>
              </a:solidFill>
              <a:latin typeface="Open Sans"/>
              <a:ea typeface="Open Sans"/>
              <a:cs typeface="Open Sans"/>
              <a:sym typeface="Open Sans"/>
            </a:endParaRPr>
          </a:p>
        </p:txBody>
      </p:sp>
      <p:sp>
        <p:nvSpPr>
          <p:cNvPr id="1420" name="Google Shape;1420;p199"/>
          <p:cNvSpPr txBox="1"/>
          <p:nvPr/>
        </p:nvSpPr>
        <p:spPr>
          <a:xfrm>
            <a:off x="0" y="1763050"/>
            <a:ext cx="91440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What did you learn today?</a:t>
            </a:r>
            <a:endParaRPr b="1" sz="3000">
              <a:solidFill>
                <a:srgbClr val="FFFFFF"/>
              </a:solidFill>
              <a:latin typeface="Open Sans"/>
              <a:ea typeface="Open Sans"/>
              <a:cs typeface="Open Sans"/>
              <a:sym typeface="Open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4" name="Shape 1424"/>
        <p:cNvGrpSpPr/>
        <p:nvPr/>
      </p:nvGrpSpPr>
      <p:grpSpPr>
        <a:xfrm>
          <a:off x="0" y="0"/>
          <a:ext cx="0" cy="0"/>
          <a:chOff x="0" y="0"/>
          <a:chExt cx="0" cy="0"/>
        </a:xfrm>
      </p:grpSpPr>
      <p:pic>
        <p:nvPicPr>
          <p:cNvPr id="1425" name="Google Shape;1425;p200"/>
          <p:cNvPicPr preferRelativeResize="0"/>
          <p:nvPr/>
        </p:nvPicPr>
        <p:blipFill>
          <a:blip r:embed="rId3">
            <a:alphaModFix/>
          </a:blip>
          <a:stretch>
            <a:fillRect/>
          </a:stretch>
        </p:blipFill>
        <p:spPr>
          <a:xfrm>
            <a:off x="1166950" y="5511683"/>
            <a:ext cx="390525" cy="2286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9" name="Shape 1429"/>
        <p:cNvGrpSpPr/>
        <p:nvPr/>
      </p:nvGrpSpPr>
      <p:grpSpPr>
        <a:xfrm>
          <a:off x="0" y="0"/>
          <a:ext cx="0" cy="0"/>
          <a:chOff x="0" y="0"/>
          <a:chExt cx="0" cy="0"/>
        </a:xfrm>
      </p:grpSpPr>
      <p:sp>
        <p:nvSpPr>
          <p:cNvPr id="1430" name="Google Shape;1430;p201"/>
          <p:cNvSpPr/>
          <p:nvPr/>
        </p:nvSpPr>
        <p:spPr>
          <a:xfrm rot="5400000">
            <a:off x="3204700" y="854625"/>
            <a:ext cx="2637300" cy="8254800"/>
          </a:xfrm>
          <a:prstGeom prst="chevron">
            <a:avLst>
              <a:gd fmla="val 20758"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01"/>
          <p:cNvSpPr/>
          <p:nvPr/>
        </p:nvSpPr>
        <p:spPr>
          <a:xfrm rot="5400000">
            <a:off x="3420175" y="-1033850"/>
            <a:ext cx="2216700" cy="82653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01"/>
          <p:cNvSpPr txBox="1"/>
          <p:nvPr/>
        </p:nvSpPr>
        <p:spPr>
          <a:xfrm>
            <a:off x="464425" y="2016700"/>
            <a:ext cx="8128200" cy="2164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FFD966"/>
                </a:solidFill>
                <a:latin typeface="Open Sans"/>
                <a:ea typeface="Open Sans"/>
                <a:cs typeface="Open Sans"/>
                <a:sym typeface="Open Sans"/>
              </a:rPr>
              <a:t>Extra Practice Problem 1: </a:t>
            </a:r>
            <a:endParaRPr sz="2400">
              <a:solidFill>
                <a:srgbClr val="FFD966"/>
              </a:solidFill>
              <a:latin typeface="Open Sans"/>
              <a:ea typeface="Open Sans"/>
              <a:cs typeface="Open Sans"/>
              <a:sym typeface="Open Sans"/>
            </a:endParaRPr>
          </a:p>
          <a:p>
            <a:pPr indent="0" lvl="0" marL="0" rtl="0" algn="ctr">
              <a:lnSpc>
                <a:spcPct val="115000"/>
              </a:lnSpc>
              <a:spcBef>
                <a:spcPts val="1000"/>
              </a:spcBef>
              <a:spcAft>
                <a:spcPts val="1000"/>
              </a:spcAft>
              <a:buNone/>
            </a:pPr>
            <a:r>
              <a:rPr lang="en" sz="2200">
                <a:solidFill>
                  <a:srgbClr val="FFFFFF"/>
                </a:solidFill>
                <a:latin typeface="Open Sans"/>
                <a:ea typeface="Open Sans"/>
                <a:cs typeface="Open Sans"/>
                <a:sym typeface="Open Sans"/>
              </a:rPr>
              <a:t>Add more questions! Keep improving your knowledge base.</a:t>
            </a:r>
            <a:endParaRPr sz="2200">
              <a:solidFill>
                <a:srgbClr val="FFFFFF"/>
              </a:solidFill>
              <a:latin typeface="Open Sans"/>
              <a:ea typeface="Open Sans"/>
              <a:cs typeface="Open Sans"/>
              <a:sym typeface="Open Sans"/>
            </a:endParaRPr>
          </a:p>
        </p:txBody>
      </p:sp>
      <p:sp>
        <p:nvSpPr>
          <p:cNvPr id="1433" name="Google Shape;1433;p201"/>
          <p:cNvSpPr txBox="1"/>
          <p:nvPr/>
        </p:nvSpPr>
        <p:spPr>
          <a:xfrm>
            <a:off x="161550" y="786384"/>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Keep Learning: Practice Problems for Later</a:t>
            </a:r>
            <a:endParaRPr b="1" sz="3000">
              <a:solidFill>
                <a:schemeClr val="dk1"/>
              </a:solidFill>
              <a:latin typeface="Open Sans"/>
              <a:ea typeface="Open Sans"/>
              <a:cs typeface="Open Sans"/>
              <a:sym typeface="Open Sans"/>
            </a:endParaRPr>
          </a:p>
        </p:txBody>
      </p:sp>
      <p:sp>
        <p:nvSpPr>
          <p:cNvPr id="1434" name="Google Shape;1434;p201"/>
          <p:cNvSpPr txBox="1"/>
          <p:nvPr/>
        </p:nvSpPr>
        <p:spPr>
          <a:xfrm>
            <a:off x="464425" y="4081550"/>
            <a:ext cx="8128200" cy="2164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FFD966"/>
                </a:solidFill>
                <a:latin typeface="Open Sans"/>
                <a:ea typeface="Open Sans"/>
                <a:cs typeface="Open Sans"/>
                <a:sym typeface="Open Sans"/>
              </a:rPr>
              <a:t>Extra Practice Problem 2: </a:t>
            </a:r>
            <a:endParaRPr sz="2400">
              <a:solidFill>
                <a:srgbClr val="FFD966"/>
              </a:solidFill>
              <a:latin typeface="Open Sans"/>
              <a:ea typeface="Open Sans"/>
              <a:cs typeface="Open Sans"/>
              <a:sym typeface="Open Sans"/>
            </a:endParaRPr>
          </a:p>
          <a:p>
            <a:pPr indent="0" lvl="0" marL="0" rtl="0" algn="ctr">
              <a:lnSpc>
                <a:spcPct val="115000"/>
              </a:lnSpc>
              <a:spcBef>
                <a:spcPts val="1000"/>
              </a:spcBef>
              <a:spcAft>
                <a:spcPts val="1000"/>
              </a:spcAft>
              <a:buNone/>
            </a:pPr>
            <a:r>
              <a:rPr lang="en" sz="2200">
                <a:solidFill>
                  <a:srgbClr val="FFFFFF"/>
                </a:solidFill>
                <a:latin typeface="Open Sans"/>
                <a:ea typeface="Open Sans"/>
                <a:cs typeface="Open Sans"/>
                <a:sym typeface="Open Sans"/>
              </a:rPr>
              <a:t>Add Language Understanding to your bot: mlhlocal.host/azure-luis </a:t>
            </a:r>
            <a:endParaRPr sz="2200">
              <a:solidFill>
                <a:srgbClr val="FFFFFF"/>
              </a:solidFill>
              <a:latin typeface="Open Sans"/>
              <a:ea typeface="Open Sans"/>
              <a:cs typeface="Open Sans"/>
              <a:sym typeface="Open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Google Shape;1439;p202"/>
          <p:cNvSpPr txBox="1"/>
          <p:nvPr/>
        </p:nvSpPr>
        <p:spPr>
          <a:xfrm>
            <a:off x="3230250" y="2305600"/>
            <a:ext cx="5445300" cy="312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FFD966"/>
                </a:solidFill>
                <a:latin typeface="Open Sans"/>
                <a:ea typeface="Open Sans"/>
                <a:cs typeface="Open Sans"/>
                <a:sym typeface="Open Sans"/>
              </a:rPr>
              <a:t>Check your email for access to:</a:t>
            </a:r>
            <a:endParaRPr b="1" sz="2200">
              <a:solidFill>
                <a:srgbClr val="FFD9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These workshop slides</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Practice problems to keep learning</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Deeper dives into key topics</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Instructions to join the community</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More opportunities from MLH!</a:t>
            </a:r>
            <a:endParaRPr sz="2200">
              <a:solidFill>
                <a:srgbClr val="FFFFFF"/>
              </a:solidFill>
              <a:latin typeface="Open Sans"/>
              <a:ea typeface="Open Sans"/>
              <a:cs typeface="Open Sans"/>
              <a:sym typeface="Open Sans"/>
            </a:endParaRPr>
          </a:p>
        </p:txBody>
      </p:sp>
      <p:sp>
        <p:nvSpPr>
          <p:cNvPr id="1440" name="Google Shape;1440;p202"/>
          <p:cNvSpPr txBox="1"/>
          <p:nvPr/>
        </p:nvSpPr>
        <p:spPr>
          <a:xfrm>
            <a:off x="576450" y="1017925"/>
            <a:ext cx="79911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Learning shouldn't stop when the workshop ends...</a:t>
            </a:r>
            <a:endParaRPr b="1" sz="3000">
              <a:solidFill>
                <a:srgbClr val="FFFFFF"/>
              </a:solidFill>
              <a:latin typeface="Open Sans"/>
              <a:ea typeface="Open Sans"/>
              <a:cs typeface="Open Sans"/>
              <a:sym typeface="Open Sans"/>
            </a:endParaRPr>
          </a:p>
        </p:txBody>
      </p:sp>
      <p:pic>
        <p:nvPicPr>
          <p:cNvPr id="1441" name="Google Shape;1441;p202"/>
          <p:cNvPicPr preferRelativeResize="0"/>
          <p:nvPr/>
        </p:nvPicPr>
        <p:blipFill>
          <a:blip r:embed="rId3">
            <a:alphaModFix/>
          </a:blip>
          <a:stretch>
            <a:fillRect/>
          </a:stretch>
        </p:blipFill>
        <p:spPr>
          <a:xfrm>
            <a:off x="468425" y="2474847"/>
            <a:ext cx="2567475" cy="256745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5" name="Shape 1445"/>
        <p:cNvGrpSpPr/>
        <p:nvPr/>
      </p:nvGrpSpPr>
      <p:grpSpPr>
        <a:xfrm>
          <a:off x="0" y="0"/>
          <a:ext cx="0" cy="0"/>
          <a:chOff x="0" y="0"/>
          <a:chExt cx="0" cy="0"/>
        </a:xfrm>
      </p:grpSpPr>
      <p:sp>
        <p:nvSpPr>
          <p:cNvPr id="1446" name="Google Shape;1446;p203"/>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pic>
        <p:nvPicPr>
          <p:cNvPr id="1447" name="Google Shape;1447;p203"/>
          <p:cNvPicPr preferRelativeResize="0"/>
          <p:nvPr/>
        </p:nvPicPr>
        <p:blipFill>
          <a:blip r:embed="rId3">
            <a:alphaModFix/>
          </a:blip>
          <a:stretch>
            <a:fillRect/>
          </a:stretch>
        </p:blipFill>
        <p:spPr>
          <a:xfrm>
            <a:off x="3594288" y="5129400"/>
            <a:ext cx="1955426" cy="1026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108"/>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08"/>
          <p:cNvSpPr txBox="1"/>
          <p:nvPr/>
        </p:nvSpPr>
        <p:spPr>
          <a:xfrm>
            <a:off x="763350" y="1665150"/>
            <a:ext cx="76173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Please Note: </a:t>
            </a:r>
            <a:br>
              <a:rPr b="1" lang="en" sz="2800">
                <a:solidFill>
                  <a:schemeClr val="lt1"/>
                </a:solidFill>
                <a:latin typeface="Open Sans"/>
                <a:ea typeface="Open Sans"/>
                <a:cs typeface="Open Sans"/>
                <a:sym typeface="Open Sans"/>
              </a:rPr>
            </a:br>
            <a:br>
              <a:rPr b="1" lang="en" sz="2800">
                <a:solidFill>
                  <a:schemeClr val="lt1"/>
                </a:solidFill>
                <a:latin typeface="Open Sans"/>
                <a:ea typeface="Open Sans"/>
                <a:cs typeface="Open Sans"/>
                <a:sym typeface="Open Sans"/>
              </a:rPr>
            </a:br>
            <a:r>
              <a:rPr b="1" lang="en" sz="2800">
                <a:solidFill>
                  <a:schemeClr val="lt1"/>
                </a:solidFill>
                <a:latin typeface="Open Sans"/>
                <a:ea typeface="Open Sans"/>
                <a:cs typeface="Open Sans"/>
                <a:sym typeface="Open Sans"/>
              </a:rPr>
              <a:t>We recommend completing this entire workshop in an Incognito Window in Chrome.</a:t>
            </a:r>
            <a:endParaRPr b="1" sz="2800">
              <a:solidFill>
                <a:schemeClr val="lt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10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Microsoft Azure Account </a:t>
            </a:r>
            <a:endParaRPr b="1" sz="3000">
              <a:solidFill>
                <a:srgbClr val="000000"/>
              </a:solidFill>
              <a:latin typeface="Open Sans"/>
              <a:ea typeface="Open Sans"/>
              <a:cs typeface="Open Sans"/>
              <a:sym typeface="Open Sans"/>
            </a:endParaRPr>
          </a:p>
        </p:txBody>
      </p:sp>
      <p:pic>
        <p:nvPicPr>
          <p:cNvPr id="692" name="Google Shape;692;p109"/>
          <p:cNvPicPr preferRelativeResize="0"/>
          <p:nvPr/>
        </p:nvPicPr>
        <p:blipFill>
          <a:blip r:embed="rId3">
            <a:alphaModFix/>
          </a:blip>
          <a:stretch>
            <a:fillRect/>
          </a:stretch>
        </p:blipFill>
        <p:spPr>
          <a:xfrm>
            <a:off x="2296840" y="3952777"/>
            <a:ext cx="1363874" cy="347766"/>
          </a:xfrm>
          <a:prstGeom prst="rect">
            <a:avLst/>
          </a:prstGeom>
          <a:noFill/>
          <a:ln>
            <a:noFill/>
          </a:ln>
        </p:spPr>
      </p:pic>
      <p:sp>
        <p:nvSpPr>
          <p:cNvPr id="693" name="Google Shape;693;p109"/>
          <p:cNvSpPr/>
          <p:nvPr/>
        </p:nvSpPr>
        <p:spPr>
          <a:xfrm>
            <a:off x="666376" y="5400487"/>
            <a:ext cx="829200" cy="292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9"/>
          <p:cNvSpPr/>
          <p:nvPr/>
        </p:nvSpPr>
        <p:spPr>
          <a:xfrm>
            <a:off x="161550" y="1610525"/>
            <a:ext cx="87690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http://mlhlocal.host/azure-student</a:t>
            </a:r>
            <a:endParaRPr sz="2800">
              <a:solidFill>
                <a:srgbClr val="EAEAEA"/>
              </a:solidFill>
            </a:endParaRPr>
          </a:p>
        </p:txBody>
      </p:sp>
      <p:sp>
        <p:nvSpPr>
          <p:cNvPr id="695" name="Google Shape;695;p109"/>
          <p:cNvSpPr/>
          <p:nvPr/>
        </p:nvSpPr>
        <p:spPr>
          <a:xfrm>
            <a:off x="161550" y="2717700"/>
            <a:ext cx="88209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http://mlhlocal.host/azure-nonstudent</a:t>
            </a:r>
            <a:endParaRPr sz="2800">
              <a:solidFill>
                <a:srgbClr val="EAEAEA"/>
              </a:solidFill>
            </a:endParaRPr>
          </a:p>
        </p:txBody>
      </p:sp>
      <p:grpSp>
        <p:nvGrpSpPr>
          <p:cNvPr id="696" name="Google Shape;696;p109"/>
          <p:cNvGrpSpPr/>
          <p:nvPr/>
        </p:nvGrpSpPr>
        <p:grpSpPr>
          <a:xfrm>
            <a:off x="161600" y="3588900"/>
            <a:ext cx="8820900" cy="3044750"/>
            <a:chOff x="161600" y="3588900"/>
            <a:chExt cx="8820900" cy="3044750"/>
          </a:xfrm>
        </p:grpSpPr>
        <p:pic>
          <p:nvPicPr>
            <p:cNvPr id="697" name="Google Shape;697;p109"/>
            <p:cNvPicPr preferRelativeResize="0"/>
            <p:nvPr/>
          </p:nvPicPr>
          <p:blipFill rotWithShape="1">
            <a:blip r:embed="rId4">
              <a:alphaModFix/>
            </a:blip>
            <a:srcRect b="0" l="0" r="21284" t="0"/>
            <a:stretch/>
          </p:blipFill>
          <p:spPr>
            <a:xfrm>
              <a:off x="666375" y="4460100"/>
              <a:ext cx="3733623" cy="2173549"/>
            </a:xfrm>
            <a:prstGeom prst="rect">
              <a:avLst/>
            </a:prstGeom>
            <a:noFill/>
            <a:ln cap="flat" cmpd="sng" w="19050">
              <a:solidFill>
                <a:srgbClr val="000000"/>
              </a:solidFill>
              <a:prstDash val="solid"/>
              <a:round/>
              <a:headEnd len="sm" w="sm" type="none"/>
              <a:tailEnd len="sm" w="sm" type="none"/>
            </a:ln>
          </p:spPr>
        </p:pic>
        <p:sp>
          <p:nvSpPr>
            <p:cNvPr id="698" name="Google Shape;698;p109"/>
            <p:cNvSpPr txBox="1"/>
            <p:nvPr/>
          </p:nvSpPr>
          <p:spPr>
            <a:xfrm>
              <a:off x="161600" y="3588900"/>
              <a:ext cx="8820900" cy="70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353535"/>
                  </a:solidFill>
                  <a:latin typeface="Open Sans"/>
                  <a:ea typeface="Open Sans"/>
                  <a:cs typeface="Open Sans"/>
                  <a:sym typeface="Open Sans"/>
                </a:rPr>
                <a:t>Navigate to the top URL if you have a student email address and the bottom one if you don't. Select                           or                     . </a:t>
              </a:r>
              <a:endParaRPr sz="1800">
                <a:latin typeface="Open Sans"/>
                <a:ea typeface="Open Sans"/>
                <a:cs typeface="Open Sans"/>
                <a:sym typeface="Open Sans"/>
              </a:endParaRPr>
            </a:p>
          </p:txBody>
        </p:sp>
        <p:pic>
          <p:nvPicPr>
            <p:cNvPr id="699" name="Google Shape;699;p109"/>
            <p:cNvPicPr preferRelativeResize="0"/>
            <p:nvPr/>
          </p:nvPicPr>
          <p:blipFill>
            <a:blip r:embed="rId5">
              <a:alphaModFix/>
            </a:blip>
            <a:stretch>
              <a:fillRect/>
            </a:stretch>
          </p:blipFill>
          <p:spPr>
            <a:xfrm>
              <a:off x="4185925" y="3964175"/>
              <a:ext cx="1023065" cy="324975"/>
            </a:xfrm>
            <a:prstGeom prst="rect">
              <a:avLst/>
            </a:prstGeom>
            <a:noFill/>
            <a:ln>
              <a:noFill/>
            </a:ln>
          </p:spPr>
        </p:pic>
        <p:pic>
          <p:nvPicPr>
            <p:cNvPr id="700" name="Google Shape;700;p109"/>
            <p:cNvPicPr preferRelativeResize="0"/>
            <p:nvPr/>
          </p:nvPicPr>
          <p:blipFill rotWithShape="1">
            <a:blip r:embed="rId6">
              <a:alphaModFix/>
            </a:blip>
            <a:srcRect b="0" l="24063" r="24063" t="0"/>
            <a:stretch/>
          </p:blipFill>
          <p:spPr>
            <a:xfrm>
              <a:off x="4846375" y="4460100"/>
              <a:ext cx="3733618" cy="2173550"/>
            </a:xfrm>
            <a:prstGeom prst="rect">
              <a:avLst/>
            </a:prstGeom>
            <a:noFill/>
            <a:ln>
              <a:noFill/>
            </a:ln>
          </p:spPr>
        </p:pic>
      </p:grpSp>
      <p:sp>
        <p:nvSpPr>
          <p:cNvPr id="701" name="Google Shape;701;p109"/>
          <p:cNvSpPr/>
          <p:nvPr/>
        </p:nvSpPr>
        <p:spPr>
          <a:xfrm>
            <a:off x="6050875" y="5841325"/>
            <a:ext cx="1179900" cy="389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11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t>
            </a:r>
            <a:r>
              <a:rPr b="1" lang="en" sz="3000">
                <a:solidFill>
                  <a:srgbClr val="000000"/>
                </a:solidFill>
                <a:latin typeface="Open Sans"/>
                <a:ea typeface="Open Sans"/>
                <a:cs typeface="Open Sans"/>
                <a:sym typeface="Open Sans"/>
              </a:rPr>
              <a:t>Microsoft</a:t>
            </a:r>
            <a:r>
              <a:rPr b="1" lang="en" sz="3000">
                <a:latin typeface="Open Sans"/>
                <a:ea typeface="Open Sans"/>
                <a:cs typeface="Open Sans"/>
                <a:sym typeface="Open Sans"/>
              </a:rPr>
              <a:t> Azure Account</a:t>
            </a:r>
            <a:endParaRPr b="1" sz="3000">
              <a:solidFill>
                <a:srgbClr val="000000"/>
              </a:solidFill>
              <a:latin typeface="Open Sans"/>
              <a:ea typeface="Open Sans"/>
              <a:cs typeface="Open Sans"/>
              <a:sym typeface="Open Sans"/>
            </a:endParaRPr>
          </a:p>
        </p:txBody>
      </p:sp>
      <p:pic>
        <p:nvPicPr>
          <p:cNvPr id="707" name="Google Shape;707;p110"/>
          <p:cNvPicPr preferRelativeResize="0"/>
          <p:nvPr/>
        </p:nvPicPr>
        <p:blipFill>
          <a:blip r:embed="rId3">
            <a:alphaModFix/>
          </a:blip>
          <a:stretch>
            <a:fillRect/>
          </a:stretch>
        </p:blipFill>
        <p:spPr>
          <a:xfrm>
            <a:off x="291963" y="2233900"/>
            <a:ext cx="8560072" cy="4249799"/>
          </a:xfrm>
          <a:prstGeom prst="rect">
            <a:avLst/>
          </a:prstGeom>
          <a:noFill/>
          <a:ln cap="flat" cmpd="sng" w="19050">
            <a:solidFill>
              <a:srgbClr val="000000"/>
            </a:solidFill>
            <a:prstDash val="solid"/>
            <a:round/>
            <a:headEnd len="sm" w="sm" type="none"/>
            <a:tailEnd len="sm" w="sm" type="none"/>
          </a:ln>
        </p:spPr>
      </p:pic>
      <p:sp>
        <p:nvSpPr>
          <p:cNvPr id="708" name="Google Shape;708;p110"/>
          <p:cNvSpPr txBox="1"/>
          <p:nvPr/>
        </p:nvSpPr>
        <p:spPr>
          <a:xfrm>
            <a:off x="337200" y="1555875"/>
            <a:ext cx="84696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Log in (or Sign up) with a Microsoft account</a:t>
            </a:r>
            <a:endParaRPr sz="180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11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t>
            </a:r>
            <a:r>
              <a:rPr b="1" lang="en" sz="3000">
                <a:solidFill>
                  <a:srgbClr val="000000"/>
                </a:solidFill>
                <a:latin typeface="Open Sans"/>
                <a:ea typeface="Open Sans"/>
                <a:cs typeface="Open Sans"/>
                <a:sym typeface="Open Sans"/>
              </a:rPr>
              <a:t>Microsoft</a:t>
            </a:r>
            <a:r>
              <a:rPr b="1" lang="en" sz="3000">
                <a:latin typeface="Open Sans"/>
                <a:ea typeface="Open Sans"/>
                <a:cs typeface="Open Sans"/>
                <a:sym typeface="Open Sans"/>
              </a:rPr>
              <a:t> Azure Account</a:t>
            </a:r>
            <a:endParaRPr b="1" sz="3000">
              <a:solidFill>
                <a:srgbClr val="000000"/>
              </a:solidFill>
              <a:latin typeface="Open Sans"/>
              <a:ea typeface="Open Sans"/>
              <a:cs typeface="Open Sans"/>
              <a:sym typeface="Open Sans"/>
            </a:endParaRPr>
          </a:p>
        </p:txBody>
      </p:sp>
      <p:sp>
        <p:nvSpPr>
          <p:cNvPr id="714" name="Google Shape;714;p111"/>
          <p:cNvSpPr txBox="1"/>
          <p:nvPr/>
        </p:nvSpPr>
        <p:spPr>
          <a:xfrm>
            <a:off x="466950" y="1363025"/>
            <a:ext cx="82101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Enter your school email address (ending in .edu), then follow the verification URL in the email sent to that address.</a:t>
            </a:r>
            <a:endParaRPr sz="1800">
              <a:latin typeface="Open Sans"/>
              <a:ea typeface="Open Sans"/>
              <a:cs typeface="Open Sans"/>
              <a:sym typeface="Open Sans"/>
            </a:endParaRPr>
          </a:p>
        </p:txBody>
      </p:sp>
      <p:grpSp>
        <p:nvGrpSpPr>
          <p:cNvPr id="715" name="Google Shape;715;p111"/>
          <p:cNvGrpSpPr/>
          <p:nvPr/>
        </p:nvGrpSpPr>
        <p:grpSpPr>
          <a:xfrm>
            <a:off x="224393" y="2329488"/>
            <a:ext cx="8695208" cy="4261345"/>
            <a:chOff x="583925" y="2684400"/>
            <a:chExt cx="7849077" cy="3846673"/>
          </a:xfrm>
        </p:grpSpPr>
        <p:pic>
          <p:nvPicPr>
            <p:cNvPr id="716" name="Google Shape;716;p111"/>
            <p:cNvPicPr preferRelativeResize="0"/>
            <p:nvPr/>
          </p:nvPicPr>
          <p:blipFill rotWithShape="1">
            <a:blip r:embed="rId3">
              <a:alphaModFix/>
            </a:blip>
            <a:srcRect b="10851" l="4130" r="4277" t="15726"/>
            <a:stretch/>
          </p:blipFill>
          <p:spPr>
            <a:xfrm>
              <a:off x="583925" y="2684400"/>
              <a:ext cx="7849077" cy="3846673"/>
            </a:xfrm>
            <a:prstGeom prst="rect">
              <a:avLst/>
            </a:prstGeom>
            <a:noFill/>
            <a:ln cap="flat" cmpd="sng" w="19050">
              <a:solidFill>
                <a:srgbClr val="000000"/>
              </a:solidFill>
              <a:prstDash val="solid"/>
              <a:round/>
              <a:headEnd len="sm" w="sm" type="none"/>
              <a:tailEnd len="sm" w="sm" type="none"/>
            </a:ln>
          </p:spPr>
        </p:pic>
        <p:sp>
          <p:nvSpPr>
            <p:cNvPr id="717" name="Google Shape;717;p111"/>
            <p:cNvSpPr txBox="1"/>
            <p:nvPr/>
          </p:nvSpPr>
          <p:spPr>
            <a:xfrm>
              <a:off x="4925400" y="4370675"/>
              <a:ext cx="34569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5EA5E5"/>
                  </a:solidFill>
                  <a:latin typeface="Open Sans"/>
                  <a:ea typeface="Open Sans"/>
                  <a:cs typeface="Open Sans"/>
                  <a:sym typeface="Open Sans"/>
                </a:rPr>
                <a:t>Choose school email address</a:t>
              </a:r>
              <a:endParaRPr b="1" sz="1800">
                <a:solidFill>
                  <a:srgbClr val="5EA5E5"/>
                </a:solidFill>
                <a:latin typeface="Open Sans"/>
                <a:ea typeface="Open Sans"/>
                <a:cs typeface="Open Sans"/>
                <a:sym typeface="Open Sans"/>
              </a:endParaRPr>
            </a:p>
          </p:txBody>
        </p:sp>
        <p:sp>
          <p:nvSpPr>
            <p:cNvPr id="718" name="Google Shape;718;p111"/>
            <p:cNvSpPr txBox="1"/>
            <p:nvPr/>
          </p:nvSpPr>
          <p:spPr>
            <a:xfrm>
              <a:off x="5055375" y="5422700"/>
              <a:ext cx="32709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5EA5E5"/>
                  </a:solidFill>
                  <a:latin typeface="Open Sans"/>
                  <a:ea typeface="Open Sans"/>
                  <a:cs typeface="Open Sans"/>
                  <a:sym typeface="Open Sans"/>
                </a:rPr>
                <a:t>Enter school email address</a:t>
              </a:r>
              <a:endParaRPr b="1" sz="1800">
                <a:solidFill>
                  <a:srgbClr val="5EA5E5"/>
                </a:solidFill>
                <a:latin typeface="Open Sans"/>
                <a:ea typeface="Open Sans"/>
                <a:cs typeface="Open Sans"/>
                <a:sym typeface="Open Sans"/>
              </a:endParaRPr>
            </a:p>
          </p:txBody>
        </p:sp>
        <p:sp>
          <p:nvSpPr>
            <p:cNvPr id="719" name="Google Shape;719;p111"/>
            <p:cNvSpPr/>
            <p:nvPr/>
          </p:nvSpPr>
          <p:spPr>
            <a:xfrm>
              <a:off x="4665000" y="5162600"/>
              <a:ext cx="260400" cy="1003500"/>
            </a:xfrm>
            <a:prstGeom prst="rightBrace">
              <a:avLst>
                <a:gd fmla="val 8333" name="adj1"/>
                <a:gd fmla="val 50004" name="adj2"/>
              </a:avLst>
            </a:prstGeom>
            <a:noFill/>
            <a:ln cap="flat" cmpd="sng" w="38100">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0" name="Google Shape;720;p111"/>
            <p:cNvCxnSpPr/>
            <p:nvPr/>
          </p:nvCxnSpPr>
          <p:spPr>
            <a:xfrm rot="10800000">
              <a:off x="4164800" y="4609475"/>
              <a:ext cx="687300" cy="5700"/>
            </a:xfrm>
            <a:prstGeom prst="straightConnector1">
              <a:avLst/>
            </a:prstGeom>
            <a:noFill/>
            <a:ln cap="flat" cmpd="sng" w="28575">
              <a:solidFill>
                <a:srgbClr val="5EA5E5"/>
              </a:solidFill>
              <a:prstDash val="solid"/>
              <a:round/>
              <a:headEnd len="med" w="med" type="none"/>
              <a:tailEnd len="med" w="med" type="triangle"/>
            </a:ln>
          </p:spPr>
        </p:cxn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11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t>
            </a:r>
            <a:r>
              <a:rPr b="1" lang="en" sz="3000">
                <a:solidFill>
                  <a:srgbClr val="000000"/>
                </a:solidFill>
                <a:latin typeface="Open Sans"/>
                <a:ea typeface="Open Sans"/>
                <a:cs typeface="Open Sans"/>
                <a:sym typeface="Open Sans"/>
              </a:rPr>
              <a:t>Microsoft</a:t>
            </a:r>
            <a:r>
              <a:rPr b="1" lang="en" sz="3000">
                <a:latin typeface="Open Sans"/>
                <a:ea typeface="Open Sans"/>
                <a:cs typeface="Open Sans"/>
                <a:sym typeface="Open Sans"/>
              </a:rPr>
              <a:t> Azure Account</a:t>
            </a:r>
            <a:endParaRPr b="1" sz="3000">
              <a:solidFill>
                <a:srgbClr val="000000"/>
              </a:solidFill>
              <a:latin typeface="Open Sans"/>
              <a:ea typeface="Open Sans"/>
              <a:cs typeface="Open Sans"/>
              <a:sym typeface="Open Sans"/>
            </a:endParaRPr>
          </a:p>
        </p:txBody>
      </p:sp>
      <p:pic>
        <p:nvPicPr>
          <p:cNvPr id="726" name="Google Shape;726;p112"/>
          <p:cNvPicPr preferRelativeResize="0"/>
          <p:nvPr/>
        </p:nvPicPr>
        <p:blipFill rotWithShape="1">
          <a:blip r:embed="rId3">
            <a:alphaModFix/>
          </a:blip>
          <a:srcRect b="18988" l="8780" r="3322" t="0"/>
          <a:stretch/>
        </p:blipFill>
        <p:spPr>
          <a:xfrm>
            <a:off x="178050" y="2382285"/>
            <a:ext cx="8787899" cy="3780065"/>
          </a:xfrm>
          <a:prstGeom prst="rect">
            <a:avLst/>
          </a:prstGeom>
          <a:noFill/>
          <a:ln cap="flat" cmpd="sng" w="19050">
            <a:solidFill>
              <a:srgbClr val="000000"/>
            </a:solidFill>
            <a:prstDash val="solid"/>
            <a:round/>
            <a:headEnd len="sm" w="sm" type="none"/>
            <a:tailEnd len="sm" w="sm" type="none"/>
          </a:ln>
        </p:spPr>
      </p:pic>
      <p:sp>
        <p:nvSpPr>
          <p:cNvPr id="727" name="Google Shape;727;p112"/>
          <p:cNvSpPr txBox="1"/>
          <p:nvPr/>
        </p:nvSpPr>
        <p:spPr>
          <a:xfrm>
            <a:off x="178050" y="1600625"/>
            <a:ext cx="87879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latin typeface="Open Sans"/>
                <a:ea typeface="Open Sans"/>
                <a:cs typeface="Open Sans"/>
                <a:sym typeface="Open Sans"/>
              </a:rPr>
              <a:t>Accept the terms of service and start using Microsoft Azure! </a:t>
            </a:r>
            <a:endParaRPr sz="22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113"/>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13"/>
          <p:cNvSpPr txBox="1"/>
          <p:nvPr/>
        </p:nvSpPr>
        <p:spPr>
          <a:xfrm>
            <a:off x="713700" y="1665150"/>
            <a:ext cx="77166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rgbClr val="FFFFFF"/>
                </a:solidFill>
                <a:latin typeface="Open Sans"/>
                <a:ea typeface="Open Sans"/>
                <a:cs typeface="Open Sans"/>
                <a:sym typeface="Open Sans"/>
              </a:rPr>
              <a:t>Microsoft Azure is a cloud platform with awesome developer tools. However, we're not going to write our code on Azure; that's what Visual Studio Code is for! </a:t>
            </a:r>
            <a:endParaRPr b="1" sz="2800">
              <a:solidFill>
                <a:srgbClr val="FFFFFF"/>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11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Key Advantages of Visual Studio Code</a:t>
            </a:r>
            <a:endParaRPr b="1" sz="3000">
              <a:solidFill>
                <a:srgbClr val="000000"/>
              </a:solidFill>
              <a:latin typeface="Open Sans"/>
              <a:ea typeface="Open Sans"/>
              <a:cs typeface="Open Sans"/>
              <a:sym typeface="Open Sans"/>
            </a:endParaRPr>
          </a:p>
        </p:txBody>
      </p:sp>
      <p:sp>
        <p:nvSpPr>
          <p:cNvPr id="739" name="Google Shape;739;p114"/>
          <p:cNvSpPr txBox="1"/>
          <p:nvPr/>
        </p:nvSpPr>
        <p:spPr>
          <a:xfrm>
            <a:off x="933300" y="3318800"/>
            <a:ext cx="7277400" cy="309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Visual Studio Code is a simple, code-centric integrated development environment (IDE). </a:t>
            </a:r>
            <a:br>
              <a:rPr lang="en" sz="1800">
                <a:latin typeface="Open Sans"/>
                <a:ea typeface="Open Sans"/>
                <a:cs typeface="Open Sans"/>
                <a:sym typeface="Open Sans"/>
              </a:rPr>
            </a:b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Available for Mac, Linux, and Windows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Key features include debugging, version control with Git, and intelligent code completion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Supports 36 programming languages and offers customized tools and plug-ins to make your dev environment your own! </a:t>
            </a:r>
            <a:endParaRPr sz="1800">
              <a:latin typeface="Open Sans"/>
              <a:ea typeface="Open Sans"/>
              <a:cs typeface="Open Sans"/>
              <a:sym typeface="Open Sans"/>
            </a:endParaRPr>
          </a:p>
          <a:p>
            <a:pPr indent="0" lvl="0" marL="0" rtl="0" algn="l">
              <a:lnSpc>
                <a:spcPct val="115000"/>
              </a:lnSpc>
              <a:spcBef>
                <a:spcPts val="1000"/>
              </a:spcBef>
              <a:spcAft>
                <a:spcPts val="1000"/>
              </a:spcAft>
              <a:buNone/>
            </a:pPr>
            <a:r>
              <a:t/>
            </a:r>
            <a:endParaRPr sz="2200">
              <a:latin typeface="Open Sans"/>
              <a:ea typeface="Open Sans"/>
              <a:cs typeface="Open Sans"/>
              <a:sym typeface="Open Sans"/>
            </a:endParaRPr>
          </a:p>
        </p:txBody>
      </p:sp>
      <p:pic>
        <p:nvPicPr>
          <p:cNvPr id="740" name="Google Shape;740;p114"/>
          <p:cNvPicPr preferRelativeResize="0"/>
          <p:nvPr/>
        </p:nvPicPr>
        <p:blipFill>
          <a:blip r:embed="rId3">
            <a:alphaModFix/>
          </a:blip>
          <a:stretch>
            <a:fillRect/>
          </a:stretch>
        </p:blipFill>
        <p:spPr>
          <a:xfrm>
            <a:off x="3867323" y="1713850"/>
            <a:ext cx="1409349" cy="140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11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Download Visual Studio Code</a:t>
            </a:r>
            <a:endParaRPr b="1" sz="3000">
              <a:solidFill>
                <a:srgbClr val="000000"/>
              </a:solidFill>
              <a:latin typeface="Open Sans"/>
              <a:ea typeface="Open Sans"/>
              <a:cs typeface="Open Sans"/>
              <a:sym typeface="Open Sans"/>
            </a:endParaRPr>
          </a:p>
        </p:txBody>
      </p:sp>
      <p:pic>
        <p:nvPicPr>
          <p:cNvPr id="746" name="Google Shape;746;p115"/>
          <p:cNvPicPr preferRelativeResize="0"/>
          <p:nvPr/>
        </p:nvPicPr>
        <p:blipFill>
          <a:blip r:embed="rId3">
            <a:alphaModFix/>
          </a:blip>
          <a:stretch>
            <a:fillRect/>
          </a:stretch>
        </p:blipFill>
        <p:spPr>
          <a:xfrm>
            <a:off x="1235450" y="3114075"/>
            <a:ext cx="6673098" cy="3561250"/>
          </a:xfrm>
          <a:prstGeom prst="rect">
            <a:avLst/>
          </a:prstGeom>
          <a:noFill/>
          <a:ln cap="flat" cmpd="sng" w="19050">
            <a:solidFill>
              <a:srgbClr val="000000"/>
            </a:solidFill>
            <a:prstDash val="solid"/>
            <a:round/>
            <a:headEnd len="sm" w="sm" type="none"/>
            <a:tailEnd len="sm" w="sm" type="none"/>
          </a:ln>
        </p:spPr>
      </p:pic>
      <p:sp>
        <p:nvSpPr>
          <p:cNvPr id="747" name="Google Shape;747;p115"/>
          <p:cNvSpPr txBox="1"/>
          <p:nvPr/>
        </p:nvSpPr>
        <p:spPr>
          <a:xfrm>
            <a:off x="630150" y="2457675"/>
            <a:ext cx="7883700" cy="50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Follow the URL and select Download.</a:t>
            </a:r>
            <a:endParaRPr sz="1800">
              <a:latin typeface="Open Sans"/>
              <a:ea typeface="Open Sans"/>
              <a:cs typeface="Open Sans"/>
              <a:sym typeface="Open Sans"/>
            </a:endParaRPr>
          </a:p>
        </p:txBody>
      </p:sp>
      <p:sp>
        <p:nvSpPr>
          <p:cNvPr id="748" name="Google Shape;748;p115"/>
          <p:cNvSpPr/>
          <p:nvPr/>
        </p:nvSpPr>
        <p:spPr>
          <a:xfrm>
            <a:off x="1593491" y="4850763"/>
            <a:ext cx="1765500" cy="754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15"/>
          <p:cNvSpPr/>
          <p:nvPr/>
        </p:nvSpPr>
        <p:spPr>
          <a:xfrm>
            <a:off x="377825" y="5074425"/>
            <a:ext cx="771300" cy="307500"/>
          </a:xfrm>
          <a:prstGeom prst="rightArrow">
            <a:avLst>
              <a:gd fmla="val 50000" name="adj1"/>
              <a:gd fmla="val 50000" name="adj2"/>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15"/>
          <p:cNvSpPr/>
          <p:nvPr/>
        </p:nvSpPr>
        <p:spPr>
          <a:xfrm>
            <a:off x="1433400" y="1516325"/>
            <a:ext cx="62772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http://mlhlocal.host/vscode</a:t>
            </a:r>
            <a:endParaRPr sz="2800">
              <a:solidFill>
                <a:srgbClr val="EAEAEA"/>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11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Download Visual Studio Code</a:t>
            </a:r>
            <a:endParaRPr b="1" sz="3000">
              <a:solidFill>
                <a:srgbClr val="000000"/>
              </a:solidFill>
              <a:latin typeface="Open Sans"/>
              <a:ea typeface="Open Sans"/>
              <a:cs typeface="Open Sans"/>
              <a:sym typeface="Open Sans"/>
            </a:endParaRPr>
          </a:p>
        </p:txBody>
      </p:sp>
      <p:sp>
        <p:nvSpPr>
          <p:cNvPr id="756" name="Google Shape;756;p116"/>
          <p:cNvSpPr txBox="1"/>
          <p:nvPr/>
        </p:nvSpPr>
        <p:spPr>
          <a:xfrm>
            <a:off x="666301" y="1522451"/>
            <a:ext cx="7740600" cy="101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latin typeface="Open Sans"/>
                <a:ea typeface="Open Sans"/>
                <a:cs typeface="Open Sans"/>
                <a:sym typeface="Open Sans"/>
              </a:rPr>
              <a:t>(If you're having trouble, scroll to the bottom of the page and manually select the correct package for your system)</a:t>
            </a:r>
            <a:endParaRPr i="1" sz="1800">
              <a:latin typeface="Open Sans"/>
              <a:ea typeface="Open Sans"/>
              <a:cs typeface="Open Sans"/>
              <a:sym typeface="Open Sans"/>
            </a:endParaRPr>
          </a:p>
        </p:txBody>
      </p:sp>
      <p:pic>
        <p:nvPicPr>
          <p:cNvPr id="757" name="Google Shape;757;p116"/>
          <p:cNvPicPr preferRelativeResize="0"/>
          <p:nvPr/>
        </p:nvPicPr>
        <p:blipFill>
          <a:blip r:embed="rId3">
            <a:alphaModFix/>
          </a:blip>
          <a:stretch>
            <a:fillRect/>
          </a:stretch>
        </p:blipFill>
        <p:spPr>
          <a:xfrm>
            <a:off x="350238" y="2734902"/>
            <a:ext cx="8443522" cy="3373974"/>
          </a:xfrm>
          <a:prstGeom prst="rect">
            <a:avLst/>
          </a:prstGeom>
          <a:noFill/>
          <a:ln cap="flat" cmpd="sng" w="19050">
            <a:solidFill>
              <a:srgbClr val="000000"/>
            </a:solidFill>
            <a:prstDash val="solid"/>
            <a:round/>
            <a:headEnd len="sm" w="sm" type="none"/>
            <a:tailEnd len="sm" w="sm" type="none"/>
          </a:ln>
        </p:spPr>
      </p:pic>
      <p:sp>
        <p:nvSpPr>
          <p:cNvPr id="758" name="Google Shape;758;p116"/>
          <p:cNvSpPr/>
          <p:nvPr/>
        </p:nvSpPr>
        <p:spPr>
          <a:xfrm>
            <a:off x="2264101" y="4949606"/>
            <a:ext cx="159900" cy="523800"/>
          </a:xfrm>
          <a:prstGeom prst="upArrow">
            <a:avLst>
              <a:gd fmla="val 50000" name="adj1"/>
              <a:gd fmla="val 50000" name="adj2"/>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16"/>
          <p:cNvSpPr/>
          <p:nvPr/>
        </p:nvSpPr>
        <p:spPr>
          <a:xfrm>
            <a:off x="6723765" y="4949606"/>
            <a:ext cx="159900" cy="523800"/>
          </a:xfrm>
          <a:prstGeom prst="upArrow">
            <a:avLst>
              <a:gd fmla="val 50000" name="adj1"/>
              <a:gd fmla="val 50000" name="adj2"/>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16"/>
          <p:cNvSpPr txBox="1"/>
          <p:nvPr/>
        </p:nvSpPr>
        <p:spPr>
          <a:xfrm>
            <a:off x="1717049" y="5560600"/>
            <a:ext cx="1254000" cy="41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5EA5E5"/>
                </a:solidFill>
                <a:latin typeface="Open Sans"/>
                <a:ea typeface="Open Sans"/>
                <a:cs typeface="Open Sans"/>
                <a:sym typeface="Open Sans"/>
              </a:rPr>
              <a:t>For PC</a:t>
            </a:r>
            <a:endParaRPr b="1" sz="2200">
              <a:solidFill>
                <a:srgbClr val="5EA5E5"/>
              </a:solidFill>
              <a:latin typeface="Open Sans"/>
              <a:ea typeface="Open Sans"/>
              <a:cs typeface="Open Sans"/>
              <a:sym typeface="Open Sans"/>
            </a:endParaRPr>
          </a:p>
        </p:txBody>
      </p:sp>
      <p:sp>
        <p:nvSpPr>
          <p:cNvPr id="761" name="Google Shape;761;p116"/>
          <p:cNvSpPr txBox="1"/>
          <p:nvPr/>
        </p:nvSpPr>
        <p:spPr>
          <a:xfrm>
            <a:off x="6148617" y="5560588"/>
            <a:ext cx="1310100" cy="41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5EA5E5"/>
                </a:solidFill>
                <a:latin typeface="Open Sans"/>
                <a:ea typeface="Open Sans"/>
                <a:cs typeface="Open Sans"/>
                <a:sym typeface="Open Sans"/>
              </a:rPr>
              <a:t>For Mac</a:t>
            </a:r>
            <a:endParaRPr b="1" sz="2200">
              <a:solidFill>
                <a:srgbClr val="5EA5E5"/>
              </a:solidFill>
              <a:latin typeface="Open Sans"/>
              <a:ea typeface="Open Sans"/>
              <a:cs typeface="Open Sans"/>
              <a:sym typeface="Open Sans"/>
            </a:endParaRPr>
          </a:p>
        </p:txBody>
      </p:sp>
      <p:sp>
        <p:nvSpPr>
          <p:cNvPr id="762" name="Google Shape;762;p116"/>
          <p:cNvSpPr/>
          <p:nvPr/>
        </p:nvSpPr>
        <p:spPr>
          <a:xfrm>
            <a:off x="1500700" y="3784149"/>
            <a:ext cx="1793100" cy="6312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16"/>
          <p:cNvSpPr/>
          <p:nvPr/>
        </p:nvSpPr>
        <p:spPr>
          <a:xfrm>
            <a:off x="5800577" y="3784149"/>
            <a:ext cx="1793100" cy="6312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D857F"/>
        </a:solidFill>
      </p:bgPr>
    </p:bg>
    <p:spTree>
      <p:nvGrpSpPr>
        <p:cNvPr id="595" name="Shape 595"/>
        <p:cNvGrpSpPr/>
        <p:nvPr/>
      </p:nvGrpSpPr>
      <p:grpSpPr>
        <a:xfrm>
          <a:off x="0" y="0"/>
          <a:ext cx="0" cy="0"/>
          <a:chOff x="0" y="0"/>
          <a:chExt cx="0" cy="0"/>
        </a:xfrm>
      </p:grpSpPr>
      <p:sp>
        <p:nvSpPr>
          <p:cNvPr id="596" name="Google Shape;596;p99"/>
          <p:cNvSpPr txBox="1"/>
          <p:nvPr>
            <p:ph type="title"/>
          </p:nvPr>
        </p:nvSpPr>
        <p:spPr>
          <a:xfrm>
            <a:off x="161550" y="573035"/>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Using your Web Browser, </a:t>
            </a:r>
            <a:endParaRPr i="1" sz="3000">
              <a:solidFill>
                <a:schemeClr val="lt1"/>
              </a:solidFill>
              <a:latin typeface="Open Sans"/>
              <a:ea typeface="Open Sans"/>
              <a:cs typeface="Open Sans"/>
              <a:sym typeface="Open Sans"/>
            </a:endParaRPr>
          </a:p>
          <a:p>
            <a:pPr indent="0" lvl="0" marL="0" rtl="0" algn="ctr">
              <a:spcBef>
                <a:spcPts val="0"/>
              </a:spcBef>
              <a:spcAft>
                <a:spcPts val="0"/>
              </a:spcAft>
              <a:buNone/>
            </a:pPr>
            <a:r>
              <a:rPr i="1" lang="en" sz="3000">
                <a:solidFill>
                  <a:schemeClr val="lt1"/>
                </a:solidFill>
                <a:latin typeface="Open Sans"/>
                <a:ea typeface="Open Sans"/>
                <a:cs typeface="Open Sans"/>
                <a:sym typeface="Open Sans"/>
              </a:rPr>
              <a:t>Open this URL: </a:t>
            </a:r>
            <a:endParaRPr i="1" sz="3000">
              <a:solidFill>
                <a:schemeClr val="lt1"/>
              </a:solidFill>
              <a:latin typeface="Open Sans"/>
              <a:ea typeface="Open Sans"/>
              <a:cs typeface="Open Sans"/>
              <a:sym typeface="Open Sans"/>
            </a:endParaRPr>
          </a:p>
        </p:txBody>
      </p:sp>
      <p:sp>
        <p:nvSpPr>
          <p:cNvPr id="597" name="Google Shape;597;p99"/>
          <p:cNvSpPr/>
          <p:nvPr/>
        </p:nvSpPr>
        <p:spPr>
          <a:xfrm>
            <a:off x="877950" y="1859800"/>
            <a:ext cx="7388100" cy="893700"/>
          </a:xfrm>
          <a:prstGeom prst="rect">
            <a:avLst/>
          </a:prstGeom>
          <a:solidFill>
            <a:srgbClr val="ED857F"/>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http://mlhlocal.host/lhd-resources</a:t>
            </a:r>
            <a:endParaRPr sz="3000">
              <a:solidFill>
                <a:srgbClr val="FFD966"/>
              </a:solidFill>
            </a:endParaRPr>
          </a:p>
        </p:txBody>
      </p:sp>
      <p:cxnSp>
        <p:nvCxnSpPr>
          <p:cNvPr id="598" name="Google Shape;598;p99"/>
          <p:cNvCxnSpPr/>
          <p:nvPr/>
        </p:nvCxnSpPr>
        <p:spPr>
          <a:xfrm>
            <a:off x="0" y="3429000"/>
            <a:ext cx="8935800" cy="0"/>
          </a:xfrm>
          <a:prstGeom prst="straightConnector1">
            <a:avLst/>
          </a:prstGeom>
          <a:noFill/>
          <a:ln cap="flat" cmpd="sng" w="38100">
            <a:solidFill>
              <a:schemeClr val="lt1"/>
            </a:solidFill>
            <a:prstDash val="dash"/>
            <a:round/>
            <a:headEnd len="med" w="med" type="none"/>
            <a:tailEnd len="med" w="med" type="none"/>
          </a:ln>
        </p:spPr>
      </p:cxnSp>
      <p:sp>
        <p:nvSpPr>
          <p:cNvPr id="599" name="Google Shape;599;p99"/>
          <p:cNvSpPr txBox="1"/>
          <p:nvPr>
            <p:ph idx="2" type="title"/>
          </p:nvPr>
        </p:nvSpPr>
        <p:spPr>
          <a:xfrm>
            <a:off x="161550" y="3966203"/>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Click on the workshop you’re attending, and find:</a:t>
            </a:r>
            <a:endParaRPr i="1" sz="3000">
              <a:solidFill>
                <a:schemeClr val="lt1"/>
              </a:solidFill>
              <a:latin typeface="Open Sans"/>
              <a:ea typeface="Open Sans"/>
              <a:cs typeface="Open Sans"/>
              <a:sym typeface="Open Sans"/>
            </a:endParaRPr>
          </a:p>
        </p:txBody>
      </p:sp>
      <p:sp>
        <p:nvSpPr>
          <p:cNvPr id="600" name="Google Shape;600;p99"/>
          <p:cNvSpPr txBox="1"/>
          <p:nvPr/>
        </p:nvSpPr>
        <p:spPr>
          <a:xfrm>
            <a:off x="1615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Setup Instructions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 Code Samples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demo project</a:t>
            </a:r>
            <a:endParaRPr sz="2200">
              <a:solidFill>
                <a:schemeClr val="lt1"/>
              </a:solidFill>
              <a:latin typeface="Open Sans"/>
              <a:ea typeface="Open Sans"/>
              <a:cs typeface="Open Sans"/>
              <a:sym typeface="Open Sans"/>
            </a:endParaRPr>
          </a:p>
        </p:txBody>
      </p:sp>
      <p:sp>
        <p:nvSpPr>
          <p:cNvPr id="601" name="Google Shape;601;p99"/>
          <p:cNvSpPr txBox="1"/>
          <p:nvPr/>
        </p:nvSpPr>
        <p:spPr>
          <a:xfrm>
            <a:off x="48352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Workshop FAQ</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These Workshop Slides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More Learning Resources</a:t>
            </a:r>
            <a:endParaRPr sz="2200">
              <a:solidFill>
                <a:schemeClr val="lt1"/>
              </a:solidFill>
              <a:latin typeface="Open Sans"/>
              <a:ea typeface="Open Sans"/>
              <a:cs typeface="Open Sans"/>
              <a:sym typeface="Open Sans"/>
            </a:endParaRPr>
          </a:p>
        </p:txBody>
      </p:sp>
      <p:sp>
        <p:nvSpPr>
          <p:cNvPr id="602" name="Google Shape;602;p99"/>
          <p:cNvSpPr/>
          <p:nvPr/>
        </p:nvSpPr>
        <p:spPr>
          <a:xfrm>
            <a:off x="145375" y="1710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603" name="Google Shape;603;p99"/>
          <p:cNvSpPr txBox="1"/>
          <p:nvPr/>
        </p:nvSpPr>
        <p:spPr>
          <a:xfrm>
            <a:off x="98425" y="1197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1</a:t>
            </a:r>
            <a:endParaRPr sz="1800">
              <a:latin typeface="Open Sans ExtraBold"/>
              <a:ea typeface="Open Sans ExtraBold"/>
              <a:cs typeface="Open Sans ExtraBold"/>
              <a:sym typeface="Open Sans ExtraBold"/>
            </a:endParaRPr>
          </a:p>
        </p:txBody>
      </p:sp>
      <p:sp>
        <p:nvSpPr>
          <p:cNvPr id="604" name="Google Shape;604;p99"/>
          <p:cNvSpPr/>
          <p:nvPr/>
        </p:nvSpPr>
        <p:spPr>
          <a:xfrm>
            <a:off x="208500" y="36498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605" name="Google Shape;605;p99"/>
          <p:cNvSpPr txBox="1"/>
          <p:nvPr/>
        </p:nvSpPr>
        <p:spPr>
          <a:xfrm>
            <a:off x="161550" y="35985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2</a:t>
            </a:r>
            <a:endParaRPr sz="1800">
              <a:latin typeface="Open Sans ExtraBold"/>
              <a:ea typeface="Open Sans ExtraBold"/>
              <a:cs typeface="Open Sans ExtraBold"/>
              <a:sym typeface="Open Sans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11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Download Visual Studio Code</a:t>
            </a:r>
            <a:endParaRPr b="1" sz="3000">
              <a:solidFill>
                <a:srgbClr val="000000"/>
              </a:solidFill>
              <a:latin typeface="Open Sans"/>
              <a:ea typeface="Open Sans"/>
              <a:cs typeface="Open Sans"/>
              <a:sym typeface="Open Sans"/>
            </a:endParaRPr>
          </a:p>
        </p:txBody>
      </p:sp>
      <p:sp>
        <p:nvSpPr>
          <p:cNvPr id="769" name="Google Shape;769;p117"/>
          <p:cNvSpPr txBox="1"/>
          <p:nvPr/>
        </p:nvSpPr>
        <p:spPr>
          <a:xfrm>
            <a:off x="1041750" y="1402550"/>
            <a:ext cx="7060500" cy="78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Open the VSCode .zip file after it has finished downloading to set up Visual Studio Code.</a:t>
            </a:r>
            <a:endParaRPr sz="1800">
              <a:latin typeface="Open Sans"/>
              <a:ea typeface="Open Sans"/>
              <a:cs typeface="Open Sans"/>
              <a:sym typeface="Open Sans"/>
            </a:endParaRPr>
          </a:p>
        </p:txBody>
      </p:sp>
      <p:grpSp>
        <p:nvGrpSpPr>
          <p:cNvPr id="770" name="Google Shape;770;p117"/>
          <p:cNvGrpSpPr/>
          <p:nvPr/>
        </p:nvGrpSpPr>
        <p:grpSpPr>
          <a:xfrm>
            <a:off x="1151768" y="2903897"/>
            <a:ext cx="6840464" cy="2755943"/>
            <a:chOff x="3430576" y="2392425"/>
            <a:chExt cx="5551874" cy="2257490"/>
          </a:xfrm>
        </p:grpSpPr>
        <p:pic>
          <p:nvPicPr>
            <p:cNvPr id="771" name="Google Shape;771;p117"/>
            <p:cNvPicPr preferRelativeResize="0"/>
            <p:nvPr/>
          </p:nvPicPr>
          <p:blipFill>
            <a:blip r:embed="rId3">
              <a:alphaModFix/>
            </a:blip>
            <a:stretch>
              <a:fillRect/>
            </a:stretch>
          </p:blipFill>
          <p:spPr>
            <a:xfrm>
              <a:off x="3430576" y="2392425"/>
              <a:ext cx="5551874" cy="2245414"/>
            </a:xfrm>
            <a:prstGeom prst="rect">
              <a:avLst/>
            </a:prstGeom>
            <a:noFill/>
            <a:ln cap="flat" cmpd="sng" w="19050">
              <a:solidFill>
                <a:srgbClr val="000000"/>
              </a:solidFill>
              <a:prstDash val="solid"/>
              <a:round/>
              <a:headEnd len="sm" w="sm" type="none"/>
              <a:tailEnd len="sm" w="sm" type="none"/>
            </a:ln>
          </p:spPr>
        </p:pic>
        <p:sp>
          <p:nvSpPr>
            <p:cNvPr id="772" name="Google Shape;772;p117"/>
            <p:cNvSpPr/>
            <p:nvPr/>
          </p:nvSpPr>
          <p:spPr>
            <a:xfrm>
              <a:off x="3430581" y="4438115"/>
              <a:ext cx="1074000" cy="211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 name="Google Shape;773;p117"/>
          <p:cNvSpPr txBox="1"/>
          <p:nvPr/>
        </p:nvSpPr>
        <p:spPr>
          <a:xfrm>
            <a:off x="216000" y="2300825"/>
            <a:ext cx="8712000" cy="56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5EA5E5"/>
                </a:solidFill>
                <a:latin typeface="Open Sans"/>
                <a:ea typeface="Open Sans"/>
                <a:cs typeface="Open Sans"/>
                <a:sym typeface="Open Sans"/>
              </a:rPr>
              <a:t>Your browser may let you open the file directly from the download page...</a:t>
            </a:r>
            <a:endParaRPr b="1" sz="1800">
              <a:solidFill>
                <a:srgbClr val="5EA5E5"/>
              </a:solidFill>
              <a:latin typeface="Open Sans"/>
              <a:ea typeface="Open Sans"/>
              <a:cs typeface="Open Sans"/>
              <a:sym typeface="Open Sans"/>
            </a:endParaRPr>
          </a:p>
        </p:txBody>
      </p:sp>
      <p:sp>
        <p:nvSpPr>
          <p:cNvPr id="774" name="Google Shape;774;p117"/>
          <p:cNvSpPr txBox="1"/>
          <p:nvPr/>
        </p:nvSpPr>
        <p:spPr>
          <a:xfrm>
            <a:off x="324000" y="5743250"/>
            <a:ext cx="8496000" cy="8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5EA5E5"/>
                </a:solidFill>
                <a:latin typeface="Open Sans"/>
                <a:ea typeface="Open Sans"/>
                <a:cs typeface="Open Sans"/>
                <a:sym typeface="Open Sans"/>
              </a:rPr>
              <a:t>...or you may have to open your Downloads folder and select the .zip file:</a:t>
            </a:r>
            <a:endParaRPr b="1" sz="1800">
              <a:solidFill>
                <a:srgbClr val="5EA5E5"/>
              </a:solidFill>
              <a:latin typeface="Open Sans"/>
              <a:ea typeface="Open Sans"/>
              <a:cs typeface="Open Sans"/>
              <a:sym typeface="Open Sans"/>
            </a:endParaRPr>
          </a:p>
        </p:txBody>
      </p:sp>
      <p:pic>
        <p:nvPicPr>
          <p:cNvPr id="775" name="Google Shape;775;p117"/>
          <p:cNvPicPr preferRelativeResize="0"/>
          <p:nvPr/>
        </p:nvPicPr>
        <p:blipFill>
          <a:blip r:embed="rId4">
            <a:alphaModFix/>
          </a:blip>
          <a:stretch>
            <a:fillRect/>
          </a:stretch>
        </p:blipFill>
        <p:spPr>
          <a:xfrm>
            <a:off x="525716" y="6339275"/>
            <a:ext cx="8092519" cy="258675"/>
          </a:xfrm>
          <a:prstGeom prst="rect">
            <a:avLst/>
          </a:prstGeom>
          <a:noFill/>
          <a:ln cap="flat" cmpd="sng" w="19050">
            <a:solidFill>
              <a:srgbClr val="000000"/>
            </a:solidFill>
            <a:prstDash val="solid"/>
            <a:round/>
            <a:headEnd len="sm" w="sm" type="none"/>
            <a:tailEnd len="sm" w="sm" type="none"/>
          </a:ln>
        </p:spPr>
      </p:pic>
      <p:sp>
        <p:nvSpPr>
          <p:cNvPr id="776" name="Google Shape;776;p117"/>
          <p:cNvSpPr/>
          <p:nvPr/>
        </p:nvSpPr>
        <p:spPr>
          <a:xfrm rot="5400000">
            <a:off x="752836" y="5259506"/>
            <a:ext cx="159900" cy="527700"/>
          </a:xfrm>
          <a:prstGeom prst="upArrow">
            <a:avLst>
              <a:gd fmla="val 50000" name="adj1"/>
              <a:gd fmla="val 50000" name="adj2"/>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118"/>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18"/>
          <p:cNvSpPr txBox="1"/>
          <p:nvPr/>
        </p:nvSpPr>
        <p:spPr>
          <a:xfrm>
            <a:off x="550050" y="1665150"/>
            <a:ext cx="80439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rgbClr val="FFFFFF"/>
                </a:solidFill>
                <a:latin typeface="Open Sans"/>
                <a:ea typeface="Open Sans"/>
                <a:cs typeface="Open Sans"/>
                <a:sym typeface="Open Sans"/>
              </a:rPr>
              <a:t>Visual Studio Code has many excellent features such as integrating directly with Git for version control.</a:t>
            </a:r>
            <a:endParaRPr b="1" sz="2800">
              <a:solidFill>
                <a:srgbClr val="FFFFFF"/>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2800">
              <a:solidFill>
                <a:srgbClr val="FFFFFF"/>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800">
                <a:solidFill>
                  <a:srgbClr val="FFFFFF"/>
                </a:solidFill>
                <a:latin typeface="Open Sans"/>
                <a:ea typeface="Open Sans"/>
                <a:cs typeface="Open Sans"/>
                <a:sym typeface="Open Sans"/>
              </a:rPr>
              <a:t>Let's get set up with Git! </a:t>
            </a:r>
            <a:endParaRPr b="1" sz="2800">
              <a:solidFill>
                <a:srgbClr val="FFFFFF"/>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11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Hello, Git!</a:t>
            </a:r>
            <a:endParaRPr b="1" sz="3000">
              <a:solidFill>
                <a:srgbClr val="000000"/>
              </a:solidFill>
              <a:latin typeface="Open Sans"/>
              <a:ea typeface="Open Sans"/>
              <a:cs typeface="Open Sans"/>
              <a:sym typeface="Open Sans"/>
            </a:endParaRPr>
          </a:p>
        </p:txBody>
      </p:sp>
      <p:sp>
        <p:nvSpPr>
          <p:cNvPr id="788" name="Google Shape;788;p119"/>
          <p:cNvSpPr txBox="1"/>
          <p:nvPr/>
        </p:nvSpPr>
        <p:spPr>
          <a:xfrm>
            <a:off x="467250" y="1402550"/>
            <a:ext cx="8209500" cy="512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Git is a version control system that we'll use to save changes and deploy our app with Azure. We need to install Git! </a:t>
            </a:r>
            <a:br>
              <a:rPr lang="en" sz="1800">
                <a:latin typeface="Open Sans"/>
                <a:ea typeface="Open Sans"/>
                <a:cs typeface="Open Sans"/>
                <a:sym typeface="Open Sans"/>
              </a:rPr>
            </a:br>
            <a:br>
              <a:rPr lang="en" sz="1800">
                <a:latin typeface="Open Sans"/>
                <a:ea typeface="Open Sans"/>
                <a:cs typeface="Open Sans"/>
                <a:sym typeface="Open Sans"/>
              </a:rPr>
            </a:br>
            <a:endParaRPr sz="1800">
              <a:latin typeface="Open Sans"/>
              <a:ea typeface="Open Sans"/>
              <a:cs typeface="Open Sans"/>
              <a:sym typeface="Open Sans"/>
            </a:endParaRPr>
          </a:p>
          <a:p>
            <a:pPr indent="0" lvl="0" marL="0" rtl="0" algn="ctr">
              <a:lnSpc>
                <a:spcPct val="115000"/>
              </a:lnSpc>
              <a:spcBef>
                <a:spcPts val="0"/>
              </a:spcBef>
              <a:spcAft>
                <a:spcPts val="0"/>
              </a:spcAft>
              <a:buNone/>
            </a:pPr>
            <a:r>
              <a:t/>
            </a:r>
            <a:endParaRPr sz="2000">
              <a:latin typeface="Open Sans"/>
              <a:ea typeface="Open Sans"/>
              <a:cs typeface="Open Sans"/>
              <a:sym typeface="Open Sans"/>
            </a:endParaRPr>
          </a:p>
          <a:p>
            <a:pPr indent="0" lvl="0" marL="0" rtl="0" algn="ctr">
              <a:lnSpc>
                <a:spcPct val="115000"/>
              </a:lnSpc>
              <a:spcBef>
                <a:spcPts val="0"/>
              </a:spcBef>
              <a:spcAft>
                <a:spcPts val="0"/>
              </a:spcAft>
              <a:buNone/>
            </a:pPr>
            <a:r>
              <a:t/>
            </a:r>
            <a:endParaRPr sz="2000">
              <a:latin typeface="Open Sans"/>
              <a:ea typeface="Open Sans"/>
              <a:cs typeface="Open Sans"/>
              <a:sym typeface="Open Sans"/>
            </a:endParaRPr>
          </a:p>
          <a:p>
            <a:pPr indent="0" lvl="0" marL="0" rtl="0" algn="ctr">
              <a:lnSpc>
                <a:spcPct val="115000"/>
              </a:lnSpc>
              <a:spcBef>
                <a:spcPts val="0"/>
              </a:spcBef>
              <a:spcAft>
                <a:spcPts val="0"/>
              </a:spcAft>
              <a:buNone/>
            </a:pPr>
            <a:br>
              <a:rPr lang="en" sz="2000">
                <a:latin typeface="Open Sans"/>
                <a:ea typeface="Open Sans"/>
                <a:cs typeface="Open Sans"/>
                <a:sym typeface="Open Sans"/>
              </a:rPr>
            </a:br>
            <a:endParaRPr sz="20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AutoNum type="arabicPeriod"/>
            </a:pPr>
            <a:r>
              <a:rPr lang="en" sz="1800">
                <a:latin typeface="Open Sans"/>
                <a:ea typeface="Open Sans"/>
                <a:cs typeface="Open Sans"/>
                <a:sym typeface="Open Sans"/>
              </a:rPr>
              <a:t>Visit the URL above.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AutoNum type="arabicPeriod"/>
            </a:pPr>
            <a:r>
              <a:rPr lang="en" sz="1800">
                <a:latin typeface="Open Sans"/>
                <a:ea typeface="Open Sans"/>
                <a:cs typeface="Open Sans"/>
                <a:sym typeface="Open Sans"/>
              </a:rPr>
              <a:t>Select your operating system.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AutoNum type="arabicPeriod"/>
            </a:pPr>
            <a:r>
              <a:rPr lang="en" sz="1800">
                <a:latin typeface="Open Sans"/>
                <a:ea typeface="Open Sans"/>
                <a:cs typeface="Open Sans"/>
                <a:sym typeface="Open Sans"/>
              </a:rPr>
              <a:t>Follow the prompts to install Git! </a:t>
            </a:r>
            <a:endParaRPr sz="1800">
              <a:latin typeface="Open Sans"/>
              <a:ea typeface="Open Sans"/>
              <a:cs typeface="Open Sans"/>
              <a:sym typeface="Open Sans"/>
            </a:endParaRPr>
          </a:p>
          <a:p>
            <a:pPr indent="0" lvl="0" marL="0" rtl="0" algn="l">
              <a:lnSpc>
                <a:spcPct val="115000"/>
              </a:lnSpc>
              <a:spcBef>
                <a:spcPts val="1000"/>
              </a:spcBef>
              <a:spcAft>
                <a:spcPts val="1000"/>
              </a:spcAft>
              <a:buNone/>
            </a:pPr>
            <a:r>
              <a:t/>
            </a:r>
            <a:endParaRPr sz="2200">
              <a:latin typeface="Open Sans"/>
              <a:ea typeface="Open Sans"/>
              <a:cs typeface="Open Sans"/>
              <a:sym typeface="Open Sans"/>
            </a:endParaRPr>
          </a:p>
        </p:txBody>
      </p:sp>
      <p:pic>
        <p:nvPicPr>
          <p:cNvPr id="789" name="Google Shape;789;p119"/>
          <p:cNvPicPr preferRelativeResize="0"/>
          <p:nvPr/>
        </p:nvPicPr>
        <p:blipFill>
          <a:blip r:embed="rId3">
            <a:alphaModFix/>
          </a:blip>
          <a:stretch>
            <a:fillRect/>
          </a:stretch>
        </p:blipFill>
        <p:spPr>
          <a:xfrm>
            <a:off x="4677113" y="3432850"/>
            <a:ext cx="4037777" cy="3095498"/>
          </a:xfrm>
          <a:prstGeom prst="rect">
            <a:avLst/>
          </a:prstGeom>
          <a:noFill/>
          <a:ln cap="flat" cmpd="sng" w="19050">
            <a:solidFill>
              <a:srgbClr val="000000"/>
            </a:solidFill>
            <a:prstDash val="solid"/>
            <a:round/>
            <a:headEnd len="sm" w="sm" type="none"/>
            <a:tailEnd len="sm" w="sm" type="none"/>
          </a:ln>
        </p:spPr>
      </p:pic>
      <p:sp>
        <p:nvSpPr>
          <p:cNvPr id="790" name="Google Shape;790;p119"/>
          <p:cNvSpPr/>
          <p:nvPr/>
        </p:nvSpPr>
        <p:spPr>
          <a:xfrm>
            <a:off x="1433400" y="2388725"/>
            <a:ext cx="62772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http://mlhlocal.host/install-git</a:t>
            </a:r>
            <a:endParaRPr sz="2800">
              <a:solidFill>
                <a:srgbClr val="EAEAEA"/>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Google Shape;795;p12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Configure Git Locally </a:t>
            </a:r>
            <a:endParaRPr b="1" sz="3000">
              <a:solidFill>
                <a:srgbClr val="000000"/>
              </a:solidFill>
              <a:latin typeface="Open Sans"/>
              <a:ea typeface="Open Sans"/>
              <a:cs typeface="Open Sans"/>
              <a:sym typeface="Open Sans"/>
            </a:endParaRPr>
          </a:p>
        </p:txBody>
      </p:sp>
      <p:sp>
        <p:nvSpPr>
          <p:cNvPr id="796" name="Google Shape;796;p120"/>
          <p:cNvSpPr txBox="1"/>
          <p:nvPr/>
        </p:nvSpPr>
        <p:spPr>
          <a:xfrm>
            <a:off x="161550" y="1304875"/>
            <a:ext cx="8820900" cy="824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latin typeface="Open Sans"/>
                <a:ea typeface="Open Sans"/>
                <a:cs typeface="Open Sans"/>
                <a:sym typeface="Open Sans"/>
              </a:rPr>
              <a:t>We need to run two commands so Visual Studio Code can use Git. </a:t>
            </a:r>
            <a:endParaRPr sz="1800">
              <a:latin typeface="Open Sans"/>
              <a:ea typeface="Open Sans"/>
              <a:cs typeface="Open Sans"/>
              <a:sym typeface="Open Sans"/>
            </a:endParaRPr>
          </a:p>
        </p:txBody>
      </p:sp>
      <p:sp>
        <p:nvSpPr>
          <p:cNvPr id="797" name="Google Shape;797;p120"/>
          <p:cNvSpPr txBox="1"/>
          <p:nvPr/>
        </p:nvSpPr>
        <p:spPr>
          <a:xfrm>
            <a:off x="405450" y="2642300"/>
            <a:ext cx="8171400" cy="2080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AutoNum type="arabicPeriod"/>
            </a:pPr>
            <a:r>
              <a:rPr lang="en" sz="1800">
                <a:latin typeface="Open Sans"/>
                <a:ea typeface="Open Sans"/>
                <a:cs typeface="Open Sans"/>
                <a:sym typeface="Open Sans"/>
              </a:rPr>
              <a:t>Open Visual Studio Code.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AutoNum type="arabicPeriod"/>
            </a:pPr>
            <a:r>
              <a:rPr lang="en" sz="1800">
                <a:latin typeface="Open Sans"/>
                <a:ea typeface="Open Sans"/>
                <a:cs typeface="Open Sans"/>
                <a:sym typeface="Open Sans"/>
              </a:rPr>
              <a:t>Open a New Terminal. </a:t>
            </a:r>
            <a:endParaRPr sz="1800">
              <a:latin typeface="Open Sans"/>
              <a:ea typeface="Open Sans"/>
              <a:cs typeface="Open Sans"/>
              <a:sym typeface="Open Sans"/>
            </a:endParaRPr>
          </a:p>
          <a:p>
            <a:pPr indent="0" lvl="0" marL="0" rtl="0" algn="l">
              <a:lnSpc>
                <a:spcPct val="115000"/>
              </a:lnSpc>
              <a:spcBef>
                <a:spcPts val="1000"/>
              </a:spcBef>
              <a:spcAft>
                <a:spcPts val="0"/>
              </a:spcAft>
              <a:buNone/>
            </a:pPr>
            <a:r>
              <a:t/>
            </a:r>
            <a:endParaRPr sz="1800">
              <a:latin typeface="Open Sans"/>
              <a:ea typeface="Open Sans"/>
              <a:cs typeface="Open Sans"/>
              <a:sym typeface="Open Sans"/>
            </a:endParaRPr>
          </a:p>
          <a:p>
            <a:pPr indent="0" lvl="0" marL="0" rtl="0" algn="l">
              <a:lnSpc>
                <a:spcPct val="115000"/>
              </a:lnSpc>
              <a:spcBef>
                <a:spcPts val="1000"/>
              </a:spcBef>
              <a:spcAft>
                <a:spcPts val="0"/>
              </a:spcAft>
              <a:buNone/>
            </a:pPr>
            <a:r>
              <a:t/>
            </a:r>
            <a:endParaRPr sz="12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AutoNum type="arabicPeriod"/>
            </a:pPr>
            <a:r>
              <a:rPr lang="en" sz="1800">
                <a:latin typeface="Open Sans"/>
                <a:ea typeface="Open Sans"/>
                <a:cs typeface="Open Sans"/>
                <a:sym typeface="Open Sans"/>
              </a:rPr>
              <a:t>Type these commands but substitute your name and email address : </a:t>
            </a:r>
            <a:endParaRPr sz="1800">
              <a:latin typeface="Open Sans"/>
              <a:ea typeface="Open Sans"/>
              <a:cs typeface="Open Sans"/>
              <a:sym typeface="Open Sans"/>
            </a:endParaRPr>
          </a:p>
          <a:p>
            <a:pPr indent="0" lvl="0" marL="0" rtl="0" algn="l">
              <a:lnSpc>
                <a:spcPct val="115000"/>
              </a:lnSpc>
              <a:spcBef>
                <a:spcPts val="1000"/>
              </a:spcBef>
              <a:spcAft>
                <a:spcPts val="1000"/>
              </a:spcAft>
              <a:buNone/>
            </a:pPr>
            <a:r>
              <a:t/>
            </a:r>
            <a:endParaRPr sz="2200">
              <a:latin typeface="Open Sans"/>
              <a:ea typeface="Open Sans"/>
              <a:cs typeface="Open Sans"/>
              <a:sym typeface="Open Sans"/>
            </a:endParaRPr>
          </a:p>
        </p:txBody>
      </p:sp>
      <p:pic>
        <p:nvPicPr>
          <p:cNvPr id="798" name="Google Shape;798;p120"/>
          <p:cNvPicPr preferRelativeResize="0"/>
          <p:nvPr/>
        </p:nvPicPr>
        <p:blipFill rotWithShape="1">
          <a:blip r:embed="rId3">
            <a:alphaModFix/>
          </a:blip>
          <a:srcRect b="17972" l="0" r="0" t="0"/>
          <a:stretch/>
        </p:blipFill>
        <p:spPr>
          <a:xfrm>
            <a:off x="1104375" y="4878750"/>
            <a:ext cx="6935249" cy="1839450"/>
          </a:xfrm>
          <a:prstGeom prst="rect">
            <a:avLst/>
          </a:prstGeom>
          <a:noFill/>
          <a:ln cap="flat" cmpd="sng" w="19050">
            <a:solidFill>
              <a:srgbClr val="000000"/>
            </a:solidFill>
            <a:prstDash val="solid"/>
            <a:round/>
            <a:headEnd len="sm" w="sm" type="none"/>
            <a:tailEnd len="sm" w="sm" type="none"/>
          </a:ln>
        </p:spPr>
      </p:pic>
      <p:pic>
        <p:nvPicPr>
          <p:cNvPr id="799" name="Google Shape;799;p120"/>
          <p:cNvPicPr preferRelativeResize="0"/>
          <p:nvPr/>
        </p:nvPicPr>
        <p:blipFill>
          <a:blip r:embed="rId4">
            <a:alphaModFix/>
          </a:blip>
          <a:stretch>
            <a:fillRect/>
          </a:stretch>
        </p:blipFill>
        <p:spPr>
          <a:xfrm>
            <a:off x="4121550" y="2185088"/>
            <a:ext cx="4520576" cy="1884653"/>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121"/>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21"/>
          <p:cNvSpPr txBox="1"/>
          <p:nvPr/>
        </p:nvSpPr>
        <p:spPr>
          <a:xfrm>
            <a:off x="1498500" y="1665150"/>
            <a:ext cx="61470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We also need to install Node, which will allow us to develop and test our app locally. </a:t>
            </a:r>
            <a:endParaRPr b="1" sz="2800">
              <a:solidFill>
                <a:schemeClr val="lt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12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Hello, </a:t>
            </a:r>
            <a:r>
              <a:rPr b="1" lang="en" sz="3000">
                <a:latin typeface="Open Sans"/>
                <a:ea typeface="Open Sans"/>
                <a:cs typeface="Open Sans"/>
                <a:sym typeface="Open Sans"/>
              </a:rPr>
              <a:t>Node</a:t>
            </a:r>
            <a:r>
              <a:rPr b="1" lang="en" sz="3000">
                <a:latin typeface="Open Sans"/>
                <a:ea typeface="Open Sans"/>
                <a:cs typeface="Open Sans"/>
                <a:sym typeface="Open Sans"/>
              </a:rPr>
              <a:t>.js!</a:t>
            </a:r>
            <a:endParaRPr b="1" sz="3000">
              <a:solidFill>
                <a:srgbClr val="000000"/>
              </a:solidFill>
              <a:latin typeface="Open Sans"/>
              <a:ea typeface="Open Sans"/>
              <a:cs typeface="Open Sans"/>
              <a:sym typeface="Open Sans"/>
            </a:endParaRPr>
          </a:p>
        </p:txBody>
      </p:sp>
      <p:sp>
        <p:nvSpPr>
          <p:cNvPr id="811" name="Google Shape;811;p122"/>
          <p:cNvSpPr txBox="1"/>
          <p:nvPr/>
        </p:nvSpPr>
        <p:spPr>
          <a:xfrm>
            <a:off x="281850" y="3337200"/>
            <a:ext cx="8580300" cy="322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Remember from earlier that </a:t>
            </a:r>
            <a:r>
              <a:rPr lang="en" sz="1800">
                <a:latin typeface="Open Sans"/>
                <a:ea typeface="Open Sans"/>
                <a:cs typeface="Open Sans"/>
                <a:sym typeface="Open Sans"/>
              </a:rPr>
              <a:t>FAQBot </a:t>
            </a:r>
            <a:r>
              <a:rPr lang="en" sz="1800">
                <a:solidFill>
                  <a:srgbClr val="000000"/>
                </a:solidFill>
                <a:latin typeface="Open Sans"/>
                <a:ea typeface="Open Sans"/>
                <a:cs typeface="Open Sans"/>
                <a:sym typeface="Open Sans"/>
              </a:rPr>
              <a:t>is a Node app. What's Node?</a:t>
            </a:r>
            <a:endParaRPr sz="1800">
              <a:solidFill>
                <a:srgbClr val="000000"/>
              </a:solidFill>
              <a:latin typeface="Open Sans"/>
              <a:ea typeface="Open Sans"/>
              <a:cs typeface="Open Sans"/>
              <a:sym typeface="Open Sans"/>
            </a:endParaRPr>
          </a:p>
          <a:p>
            <a:pPr indent="-342900" lvl="0" marL="457200" rtl="0" algn="l">
              <a:lnSpc>
                <a:spcPct val="115000"/>
              </a:lnSpc>
              <a:spcBef>
                <a:spcPts val="1000"/>
              </a:spcBef>
              <a:spcAft>
                <a:spcPts val="0"/>
              </a:spcAft>
              <a:buClr>
                <a:srgbClr val="000000"/>
              </a:buClr>
              <a:buSzPts val="1800"/>
              <a:buFont typeface="Open Sans"/>
              <a:buChar char="●"/>
            </a:pPr>
            <a:r>
              <a:rPr lang="en" sz="1800">
                <a:solidFill>
                  <a:srgbClr val="000000"/>
                </a:solidFill>
                <a:latin typeface="Open Sans"/>
                <a:ea typeface="Open Sans"/>
                <a:cs typeface="Open Sans"/>
                <a:sym typeface="Open Sans"/>
              </a:rPr>
              <a:t>Node.js is server-side JavaScript allowing us to create applications that send and receive information.  You get to use the same language on the front-end and back-end!</a:t>
            </a:r>
            <a:endParaRPr sz="1800">
              <a:solidFill>
                <a:srgbClr val="000000"/>
              </a:solidFill>
              <a:latin typeface="Open Sans"/>
              <a:ea typeface="Open Sans"/>
              <a:cs typeface="Open Sans"/>
              <a:sym typeface="Open Sans"/>
            </a:endParaRPr>
          </a:p>
          <a:p>
            <a:pPr indent="-342900" lvl="0" marL="457200" rtl="0" algn="l">
              <a:lnSpc>
                <a:spcPct val="115000"/>
              </a:lnSpc>
              <a:spcBef>
                <a:spcPts val="1000"/>
              </a:spcBef>
              <a:spcAft>
                <a:spcPts val="0"/>
              </a:spcAft>
              <a:buClr>
                <a:srgbClr val="000000"/>
              </a:buClr>
              <a:buSzPts val="1800"/>
              <a:buFont typeface="Open Sans"/>
              <a:buChar char="●"/>
            </a:pPr>
            <a:r>
              <a:rPr lang="en" sz="1800">
                <a:solidFill>
                  <a:srgbClr val="000000"/>
                </a:solidFill>
                <a:latin typeface="Open Sans"/>
                <a:ea typeface="Open Sans"/>
                <a:cs typeface="Open Sans"/>
                <a:sym typeface="Open Sans"/>
              </a:rPr>
              <a:t>Node.js is designed to quickly deal with multiple tasks (for example, receiving messages, updating databases, processing data) simultaneously.</a:t>
            </a:r>
            <a:endParaRPr sz="1800">
              <a:solidFill>
                <a:srgbClr val="000000"/>
              </a:solidFill>
              <a:latin typeface="Open Sans"/>
              <a:ea typeface="Open Sans"/>
              <a:cs typeface="Open Sans"/>
              <a:sym typeface="Open Sans"/>
            </a:endParaRPr>
          </a:p>
          <a:p>
            <a:pPr indent="-355600" lvl="0" marL="457200" rtl="0" algn="l">
              <a:lnSpc>
                <a:spcPct val="115000"/>
              </a:lnSpc>
              <a:spcBef>
                <a:spcPts val="1000"/>
              </a:spcBef>
              <a:spcAft>
                <a:spcPts val="1000"/>
              </a:spcAft>
              <a:buClr>
                <a:srgbClr val="000000"/>
              </a:buClr>
              <a:buSzPts val="2000"/>
              <a:buFont typeface="Open Sans"/>
              <a:buChar char="●"/>
            </a:pPr>
            <a:r>
              <a:rPr lang="en" sz="1800">
                <a:solidFill>
                  <a:srgbClr val="000000"/>
                </a:solidFill>
                <a:latin typeface="Open Sans"/>
                <a:ea typeface="Open Sans"/>
                <a:cs typeface="Open Sans"/>
                <a:sym typeface="Open Sans"/>
              </a:rPr>
              <a:t>It's open-source with thousands of packages available for use!</a:t>
            </a:r>
            <a:r>
              <a:rPr lang="en" sz="2000">
                <a:solidFill>
                  <a:srgbClr val="000000"/>
                </a:solidFill>
                <a:latin typeface="Open Sans"/>
                <a:ea typeface="Open Sans"/>
                <a:cs typeface="Open Sans"/>
                <a:sym typeface="Open Sans"/>
              </a:rPr>
              <a:t> </a:t>
            </a:r>
            <a:endParaRPr sz="2000">
              <a:solidFill>
                <a:srgbClr val="000000"/>
              </a:solidFill>
              <a:latin typeface="Open Sans"/>
              <a:ea typeface="Open Sans"/>
              <a:cs typeface="Open Sans"/>
              <a:sym typeface="Open Sans"/>
            </a:endParaRPr>
          </a:p>
        </p:txBody>
      </p:sp>
      <p:pic>
        <p:nvPicPr>
          <p:cNvPr id="812" name="Google Shape;812;p122"/>
          <p:cNvPicPr preferRelativeResize="0"/>
          <p:nvPr/>
        </p:nvPicPr>
        <p:blipFill>
          <a:blip r:embed="rId3">
            <a:alphaModFix/>
          </a:blip>
          <a:stretch>
            <a:fillRect/>
          </a:stretch>
        </p:blipFill>
        <p:spPr>
          <a:xfrm>
            <a:off x="3241700" y="1550150"/>
            <a:ext cx="2660596" cy="1629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Google Shape;817;p123"/>
          <p:cNvSpPr/>
          <p:nvPr/>
        </p:nvSpPr>
        <p:spPr>
          <a:xfrm>
            <a:off x="471650" y="2684750"/>
            <a:ext cx="4712400" cy="893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EAEAEA"/>
                </a:solidFill>
                <a:latin typeface="Open Sans"/>
                <a:ea typeface="Open Sans"/>
                <a:cs typeface="Open Sans"/>
                <a:sym typeface="Open Sans"/>
              </a:rPr>
              <a:t>http://mlhlocal.host/node-mac</a:t>
            </a:r>
            <a:endParaRPr sz="2000">
              <a:solidFill>
                <a:srgbClr val="EAEAEA"/>
              </a:solidFill>
            </a:endParaRPr>
          </a:p>
        </p:txBody>
      </p:sp>
      <p:sp>
        <p:nvSpPr>
          <p:cNvPr id="818" name="Google Shape;818;p123"/>
          <p:cNvSpPr/>
          <p:nvPr/>
        </p:nvSpPr>
        <p:spPr>
          <a:xfrm>
            <a:off x="471650" y="3945063"/>
            <a:ext cx="4712400" cy="893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EAEAEA"/>
                </a:solidFill>
                <a:latin typeface="Open Sans"/>
                <a:ea typeface="Open Sans"/>
                <a:cs typeface="Open Sans"/>
                <a:sym typeface="Open Sans"/>
              </a:rPr>
              <a:t>http://mlhlocal.host/node-pc</a:t>
            </a:r>
            <a:endParaRPr sz="2000">
              <a:solidFill>
                <a:srgbClr val="EAEAEA"/>
              </a:solidFill>
            </a:endParaRPr>
          </a:p>
        </p:txBody>
      </p:sp>
      <p:sp>
        <p:nvSpPr>
          <p:cNvPr id="819" name="Google Shape;819;p123"/>
          <p:cNvSpPr/>
          <p:nvPr/>
        </p:nvSpPr>
        <p:spPr>
          <a:xfrm>
            <a:off x="472113" y="5205375"/>
            <a:ext cx="4712400" cy="893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EAEAEA"/>
                </a:solidFill>
                <a:latin typeface="Open Sans"/>
                <a:ea typeface="Open Sans"/>
                <a:cs typeface="Open Sans"/>
                <a:sym typeface="Open Sans"/>
              </a:rPr>
              <a:t>http://mlhlocal.host/node-linux</a:t>
            </a:r>
            <a:endParaRPr sz="2000">
              <a:solidFill>
                <a:srgbClr val="EAEAEA"/>
              </a:solidFill>
            </a:endParaRPr>
          </a:p>
        </p:txBody>
      </p:sp>
      <p:sp>
        <p:nvSpPr>
          <p:cNvPr id="820" name="Google Shape;820;p123"/>
          <p:cNvSpPr txBox="1"/>
          <p:nvPr/>
        </p:nvSpPr>
        <p:spPr>
          <a:xfrm>
            <a:off x="5751838" y="2854400"/>
            <a:ext cx="2781900" cy="554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000000"/>
                </a:solidFill>
                <a:latin typeface="Open Sans"/>
                <a:ea typeface="Open Sans"/>
                <a:cs typeface="Open Sans"/>
                <a:sym typeface="Open Sans"/>
              </a:rPr>
              <a:t>Download for Mac</a:t>
            </a:r>
            <a:endParaRPr sz="2200">
              <a:latin typeface="Open Sans"/>
              <a:ea typeface="Open Sans"/>
              <a:cs typeface="Open Sans"/>
              <a:sym typeface="Open Sans"/>
            </a:endParaRPr>
          </a:p>
        </p:txBody>
      </p:sp>
      <p:sp>
        <p:nvSpPr>
          <p:cNvPr id="821" name="Google Shape;821;p123"/>
          <p:cNvSpPr txBox="1"/>
          <p:nvPr/>
        </p:nvSpPr>
        <p:spPr>
          <a:xfrm>
            <a:off x="5751825" y="4176113"/>
            <a:ext cx="2613900" cy="554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000000"/>
                </a:solidFill>
                <a:latin typeface="Open Sans"/>
                <a:ea typeface="Open Sans"/>
                <a:cs typeface="Open Sans"/>
                <a:sym typeface="Open Sans"/>
              </a:rPr>
              <a:t>Download for PC</a:t>
            </a:r>
            <a:endParaRPr sz="2200">
              <a:latin typeface="Open Sans"/>
              <a:ea typeface="Open Sans"/>
              <a:cs typeface="Open Sans"/>
              <a:sym typeface="Open Sans"/>
            </a:endParaRPr>
          </a:p>
        </p:txBody>
      </p:sp>
      <p:sp>
        <p:nvSpPr>
          <p:cNvPr id="822" name="Google Shape;822;p123"/>
          <p:cNvSpPr txBox="1"/>
          <p:nvPr/>
        </p:nvSpPr>
        <p:spPr>
          <a:xfrm>
            <a:off x="5751838" y="5375025"/>
            <a:ext cx="2920500" cy="554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000000"/>
                </a:solidFill>
                <a:latin typeface="Open Sans"/>
                <a:ea typeface="Open Sans"/>
                <a:cs typeface="Open Sans"/>
                <a:sym typeface="Open Sans"/>
              </a:rPr>
              <a:t>Download Page to Select Linux Version</a:t>
            </a:r>
            <a:endParaRPr sz="2200">
              <a:solidFill>
                <a:srgbClr val="000000"/>
              </a:solidFill>
              <a:latin typeface="Open Sans"/>
              <a:ea typeface="Open Sans"/>
              <a:cs typeface="Open Sans"/>
              <a:sym typeface="Open Sans"/>
            </a:endParaRPr>
          </a:p>
        </p:txBody>
      </p:sp>
      <p:sp>
        <p:nvSpPr>
          <p:cNvPr id="823" name="Google Shape;823;p123"/>
          <p:cNvSpPr txBox="1"/>
          <p:nvPr/>
        </p:nvSpPr>
        <p:spPr>
          <a:xfrm>
            <a:off x="945150" y="1303525"/>
            <a:ext cx="7253700" cy="10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Navigate to the URL that suits your computer and follow the installation instructions:</a:t>
            </a:r>
            <a:endParaRPr sz="1800">
              <a:latin typeface="Open Sans"/>
              <a:ea typeface="Open Sans"/>
              <a:cs typeface="Open Sans"/>
              <a:sym typeface="Open Sans"/>
            </a:endParaRPr>
          </a:p>
        </p:txBody>
      </p:sp>
      <p:sp>
        <p:nvSpPr>
          <p:cNvPr id="824" name="Google Shape;824;p12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Install Node</a:t>
            </a:r>
            <a:endParaRPr b="1" sz="3000">
              <a:solidFill>
                <a:srgbClr val="000000"/>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12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Check Node.js Installation</a:t>
            </a:r>
            <a:endParaRPr b="1" sz="3000">
              <a:solidFill>
                <a:srgbClr val="000000"/>
              </a:solidFill>
              <a:latin typeface="Open Sans"/>
              <a:ea typeface="Open Sans"/>
              <a:cs typeface="Open Sans"/>
              <a:sym typeface="Open Sans"/>
            </a:endParaRPr>
          </a:p>
        </p:txBody>
      </p:sp>
      <p:sp>
        <p:nvSpPr>
          <p:cNvPr id="830" name="Google Shape;830;p124"/>
          <p:cNvSpPr txBox="1"/>
          <p:nvPr/>
        </p:nvSpPr>
        <p:spPr>
          <a:xfrm>
            <a:off x="256350" y="2221350"/>
            <a:ext cx="3609300" cy="32259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AutoNum type="arabicPeriod"/>
            </a:pPr>
            <a:r>
              <a:rPr lang="en" sz="1800">
                <a:solidFill>
                  <a:schemeClr val="dk1"/>
                </a:solidFill>
                <a:latin typeface="Open Sans"/>
                <a:ea typeface="Open Sans"/>
                <a:cs typeface="Open Sans"/>
                <a:sym typeface="Open Sans"/>
              </a:rPr>
              <a:t>Open Visual Studio Code</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0"/>
              </a:spcAft>
              <a:buClr>
                <a:schemeClr val="dk1"/>
              </a:buClr>
              <a:buSzPts val="1800"/>
              <a:buFont typeface="Open Sans"/>
              <a:buAutoNum type="arabicPeriod"/>
            </a:pPr>
            <a:r>
              <a:rPr lang="en" sz="1800">
                <a:solidFill>
                  <a:schemeClr val="dk1"/>
                </a:solidFill>
                <a:latin typeface="Open Sans"/>
                <a:ea typeface="Open Sans"/>
                <a:cs typeface="Open Sans"/>
                <a:sym typeface="Open Sans"/>
              </a:rPr>
              <a:t>Select Terminal -&gt; New Terminal. </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1000"/>
              </a:spcAft>
              <a:buClr>
                <a:schemeClr val="dk1"/>
              </a:buClr>
              <a:buSzPts val="1800"/>
              <a:buFont typeface="Open Sans"/>
              <a:buAutoNum type="arabicPeriod"/>
            </a:pPr>
            <a:r>
              <a:rPr lang="en" sz="1800">
                <a:solidFill>
                  <a:schemeClr val="dk1"/>
                </a:solidFill>
                <a:latin typeface="Open Sans"/>
                <a:ea typeface="Open Sans"/>
                <a:cs typeface="Open Sans"/>
                <a:sym typeface="Open Sans"/>
              </a:rPr>
              <a:t>Type node --version in your terminal. </a:t>
            </a:r>
            <a:endParaRPr sz="1800">
              <a:solidFill>
                <a:schemeClr val="dk1"/>
              </a:solidFill>
              <a:latin typeface="Open Sans"/>
              <a:ea typeface="Open Sans"/>
              <a:cs typeface="Open Sans"/>
              <a:sym typeface="Open Sans"/>
            </a:endParaRPr>
          </a:p>
        </p:txBody>
      </p:sp>
      <p:pic>
        <p:nvPicPr>
          <p:cNvPr id="831" name="Google Shape;831;p124"/>
          <p:cNvPicPr preferRelativeResize="0"/>
          <p:nvPr/>
        </p:nvPicPr>
        <p:blipFill>
          <a:blip r:embed="rId3">
            <a:alphaModFix/>
          </a:blip>
          <a:stretch>
            <a:fillRect/>
          </a:stretch>
        </p:blipFill>
        <p:spPr>
          <a:xfrm>
            <a:off x="4101300" y="1882875"/>
            <a:ext cx="4809300" cy="2303045"/>
          </a:xfrm>
          <a:prstGeom prst="rect">
            <a:avLst/>
          </a:prstGeom>
          <a:noFill/>
          <a:ln cap="flat" cmpd="sng" w="19050">
            <a:solidFill>
              <a:srgbClr val="000000"/>
            </a:solidFill>
            <a:prstDash val="solid"/>
            <a:round/>
            <a:headEnd len="sm" w="sm" type="none"/>
            <a:tailEnd len="sm" w="sm" type="none"/>
          </a:ln>
        </p:spPr>
      </p:pic>
      <p:pic>
        <p:nvPicPr>
          <p:cNvPr id="832" name="Google Shape;832;p124"/>
          <p:cNvPicPr preferRelativeResize="0"/>
          <p:nvPr/>
        </p:nvPicPr>
        <p:blipFill>
          <a:blip r:embed="rId4">
            <a:alphaModFix/>
          </a:blip>
          <a:stretch>
            <a:fillRect/>
          </a:stretch>
        </p:blipFill>
        <p:spPr>
          <a:xfrm>
            <a:off x="4106100" y="4316120"/>
            <a:ext cx="4809299" cy="1792714"/>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125"/>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25"/>
          <p:cNvSpPr txBox="1"/>
          <p:nvPr/>
        </p:nvSpPr>
        <p:spPr>
          <a:xfrm>
            <a:off x="1148400" y="1551575"/>
            <a:ext cx="68472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Great! You set up your Azure account, downloaded Visual Studio Code, and set up Git!</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Now let's get a better understanding of how the FAQ Bot app works. </a:t>
            </a:r>
            <a:endParaRPr b="1" sz="2800">
              <a:solidFill>
                <a:schemeClr val="lt1"/>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pic>
        <p:nvPicPr>
          <p:cNvPr id="843" name="Google Shape;843;p126"/>
          <p:cNvPicPr preferRelativeResize="0"/>
          <p:nvPr/>
        </p:nvPicPr>
        <p:blipFill>
          <a:blip r:embed="rId3">
            <a:alphaModFix/>
          </a:blip>
          <a:stretch>
            <a:fillRect/>
          </a:stretch>
        </p:blipFill>
        <p:spPr>
          <a:xfrm>
            <a:off x="1148525" y="3314708"/>
            <a:ext cx="390525" cy="228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100"/>
          <p:cNvSpPr txBox="1"/>
          <p:nvPr/>
        </p:nvSpPr>
        <p:spPr>
          <a:xfrm>
            <a:off x="161550" y="1869800"/>
            <a:ext cx="88209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FFD966"/>
                </a:solidFill>
                <a:latin typeface="Open Sans"/>
                <a:ea typeface="Open Sans"/>
                <a:cs typeface="Open Sans"/>
                <a:sym typeface="Open Sans"/>
              </a:rPr>
              <a:t>Our</a:t>
            </a:r>
            <a:r>
              <a:rPr b="1" i="1" lang="en" sz="3000">
                <a:solidFill>
                  <a:srgbClr val="FFFFFF"/>
                </a:solidFill>
                <a:latin typeface="Open Sans"/>
                <a:ea typeface="Open Sans"/>
                <a:cs typeface="Open Sans"/>
                <a:sym typeface="Open Sans"/>
              </a:rPr>
              <a:t> </a:t>
            </a:r>
            <a:r>
              <a:rPr b="1" i="1" lang="en" sz="3000">
                <a:solidFill>
                  <a:srgbClr val="FFD966"/>
                </a:solidFill>
                <a:latin typeface="Open Sans"/>
                <a:ea typeface="Open Sans"/>
                <a:cs typeface="Open Sans"/>
                <a:sym typeface="Open Sans"/>
              </a:rPr>
              <a:t>Mission</a:t>
            </a:r>
            <a:r>
              <a:rPr b="1" i="1" lang="en" sz="3000">
                <a:solidFill>
                  <a:srgbClr val="FFFFFF"/>
                </a:solidFill>
                <a:latin typeface="Open Sans"/>
                <a:ea typeface="Open Sans"/>
                <a:cs typeface="Open Sans"/>
                <a:sym typeface="Open Sans"/>
              </a:rPr>
              <a:t> is to Empower Hackers.</a:t>
            </a:r>
            <a:endParaRPr b="1" i="1" sz="3000">
              <a:solidFill>
                <a:srgbClr val="FFFFFF"/>
              </a:solidFill>
              <a:latin typeface="Open Sans"/>
              <a:ea typeface="Open Sans"/>
              <a:cs typeface="Open Sans"/>
              <a:sym typeface="Open Sans"/>
            </a:endParaRPr>
          </a:p>
        </p:txBody>
      </p:sp>
      <p:sp>
        <p:nvSpPr>
          <p:cNvPr id="611" name="Google Shape;611;p100"/>
          <p:cNvSpPr/>
          <p:nvPr/>
        </p:nvSpPr>
        <p:spPr>
          <a:xfrm>
            <a:off x="327825"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D966"/>
                </a:solidFill>
                <a:latin typeface="Open Sans"/>
                <a:ea typeface="Open Sans"/>
                <a:cs typeface="Open Sans"/>
                <a:sym typeface="Open Sans"/>
              </a:rPr>
              <a:t>65,000</a:t>
            </a:r>
            <a:r>
              <a:rPr b="1" lang="en" sz="3600">
                <a:solidFill>
                  <a:srgbClr val="FFD966"/>
                </a:solidFill>
                <a:latin typeface="Open Sans"/>
                <a:ea typeface="Open Sans"/>
                <a:cs typeface="Open Sans"/>
                <a:sym typeface="Open Sans"/>
              </a:rPr>
              <a:t>+</a:t>
            </a:r>
            <a:endParaRPr b="1" sz="36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HACKERS</a:t>
            </a:r>
            <a:endParaRPr sz="1800">
              <a:solidFill>
                <a:srgbClr val="EAEAEA"/>
              </a:solidFill>
              <a:latin typeface="Open Sans"/>
              <a:ea typeface="Open Sans"/>
              <a:cs typeface="Open Sans"/>
              <a:sym typeface="Open Sans"/>
            </a:endParaRPr>
          </a:p>
        </p:txBody>
      </p:sp>
      <p:sp>
        <p:nvSpPr>
          <p:cNvPr id="612" name="Google Shape;612;p100"/>
          <p:cNvSpPr/>
          <p:nvPr/>
        </p:nvSpPr>
        <p:spPr>
          <a:xfrm>
            <a:off x="3293550"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FFD966"/>
                </a:solidFill>
                <a:latin typeface="Open Sans"/>
                <a:ea typeface="Open Sans"/>
                <a:cs typeface="Open Sans"/>
                <a:sym typeface="Open Sans"/>
              </a:rPr>
              <a:t>12,000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PROJECTS CREATED</a:t>
            </a:r>
            <a:endParaRPr/>
          </a:p>
        </p:txBody>
      </p:sp>
      <p:sp>
        <p:nvSpPr>
          <p:cNvPr id="613" name="Google Shape;613;p100"/>
          <p:cNvSpPr/>
          <p:nvPr/>
        </p:nvSpPr>
        <p:spPr>
          <a:xfrm>
            <a:off x="6259275"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FFD966"/>
                </a:solidFill>
                <a:latin typeface="Open Sans"/>
                <a:ea typeface="Open Sans"/>
                <a:cs typeface="Open Sans"/>
                <a:sym typeface="Open Sans"/>
              </a:rPr>
              <a:t>3,000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SCHOOLS</a:t>
            </a:r>
            <a:endParaRPr/>
          </a:p>
        </p:txBody>
      </p:sp>
      <p:pic>
        <p:nvPicPr>
          <p:cNvPr id="614" name="Google Shape;614;p100"/>
          <p:cNvPicPr preferRelativeResize="0"/>
          <p:nvPr/>
        </p:nvPicPr>
        <p:blipFill>
          <a:blip r:embed="rId3">
            <a:alphaModFix/>
          </a:blip>
          <a:stretch>
            <a:fillRect/>
          </a:stretch>
        </p:blipFill>
        <p:spPr>
          <a:xfrm>
            <a:off x="3293548" y="442550"/>
            <a:ext cx="2556899" cy="1076763"/>
          </a:xfrm>
          <a:prstGeom prst="rect">
            <a:avLst/>
          </a:prstGeom>
          <a:noFill/>
          <a:ln>
            <a:noFill/>
          </a:ln>
        </p:spPr>
      </p:pic>
      <p:sp>
        <p:nvSpPr>
          <p:cNvPr id="615" name="Google Shape;615;p100"/>
          <p:cNvSpPr txBox="1"/>
          <p:nvPr/>
        </p:nvSpPr>
        <p:spPr>
          <a:xfrm>
            <a:off x="80850" y="5559000"/>
            <a:ext cx="8982300" cy="10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rgbClr val="FFFFFF"/>
                </a:solidFill>
                <a:latin typeface="Open Sans"/>
                <a:ea typeface="Open Sans"/>
                <a:cs typeface="Open Sans"/>
                <a:sym typeface="Open Sans"/>
              </a:rPr>
              <a:t>We hope you learn something awesome today!</a:t>
            </a:r>
            <a:endParaRPr b="1" i="1" sz="2200">
              <a:solidFill>
                <a:srgbClr val="FFFFFF"/>
              </a:solidFill>
              <a:latin typeface="Open Sans"/>
              <a:ea typeface="Open Sans"/>
              <a:cs typeface="Open Sans"/>
              <a:sym typeface="Open Sans"/>
            </a:endParaRPr>
          </a:p>
          <a:p>
            <a:pPr indent="0" lvl="0" marL="0" rtl="0" algn="ctr">
              <a:spcBef>
                <a:spcPts val="0"/>
              </a:spcBef>
              <a:spcAft>
                <a:spcPts val="0"/>
              </a:spcAft>
              <a:buNone/>
            </a:pPr>
            <a:r>
              <a:rPr i="1" lang="en" sz="2200">
                <a:solidFill>
                  <a:srgbClr val="FFFFFF"/>
                </a:solidFill>
                <a:latin typeface="Open Sans"/>
                <a:ea typeface="Open Sans"/>
                <a:cs typeface="Open Sans"/>
                <a:sym typeface="Open Sans"/>
              </a:rPr>
              <a:t>Find more resources: http://mlh.io/</a:t>
            </a:r>
            <a:endParaRPr i="1" sz="220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12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Download the Hacker Log Starter Code</a:t>
            </a:r>
            <a:endParaRPr b="1" sz="3000">
              <a:solidFill>
                <a:srgbClr val="000000"/>
              </a:solidFill>
              <a:latin typeface="Open Sans"/>
              <a:ea typeface="Open Sans"/>
              <a:cs typeface="Open Sans"/>
              <a:sym typeface="Open Sans"/>
            </a:endParaRPr>
          </a:p>
        </p:txBody>
      </p:sp>
      <p:sp>
        <p:nvSpPr>
          <p:cNvPr id="849" name="Google Shape;849;p127"/>
          <p:cNvSpPr/>
          <p:nvPr/>
        </p:nvSpPr>
        <p:spPr>
          <a:xfrm>
            <a:off x="589200" y="1991188"/>
            <a:ext cx="7965600" cy="7335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http://mlhlocal.host/azure</a:t>
            </a:r>
            <a:r>
              <a:rPr b="1" lang="en" sz="2800">
                <a:solidFill>
                  <a:srgbClr val="EAEAEA"/>
                </a:solidFill>
                <a:latin typeface="Open Sans"/>
                <a:ea typeface="Open Sans"/>
                <a:cs typeface="Open Sans"/>
                <a:sym typeface="Open Sans"/>
              </a:rPr>
              <a:t>-bot</a:t>
            </a:r>
            <a:r>
              <a:rPr b="1" lang="en" sz="2800">
                <a:solidFill>
                  <a:srgbClr val="EAEAEA"/>
                </a:solidFill>
                <a:latin typeface="Open Sans"/>
                <a:ea typeface="Open Sans"/>
                <a:cs typeface="Open Sans"/>
                <a:sym typeface="Open Sans"/>
              </a:rPr>
              <a:t>-code</a:t>
            </a:r>
            <a:endParaRPr sz="2800">
              <a:solidFill>
                <a:srgbClr val="EAEAEA"/>
              </a:solidFill>
            </a:endParaRPr>
          </a:p>
        </p:txBody>
      </p:sp>
      <p:sp>
        <p:nvSpPr>
          <p:cNvPr id="850" name="Google Shape;850;p127"/>
          <p:cNvSpPr txBox="1"/>
          <p:nvPr/>
        </p:nvSpPr>
        <p:spPr>
          <a:xfrm>
            <a:off x="758250" y="2967925"/>
            <a:ext cx="7627500" cy="33180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Navigate to the URL above.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A zip file of the code will be downloaded.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We need to unzip the file and open it in Visual Studio Code. These steps are different for MacOS and Windows – please follow the next steps </a:t>
            </a:r>
            <a:r>
              <a:rPr b="1" lang="en" sz="1800">
                <a:solidFill>
                  <a:srgbClr val="353535"/>
                </a:solidFill>
                <a:latin typeface="Open Sans"/>
                <a:ea typeface="Open Sans"/>
                <a:cs typeface="Open Sans"/>
                <a:sym typeface="Open Sans"/>
              </a:rPr>
              <a:t>very carefully</a:t>
            </a:r>
            <a:r>
              <a:rPr lang="en" sz="1800">
                <a:solidFill>
                  <a:srgbClr val="353535"/>
                </a:solidFill>
                <a:latin typeface="Open Sans"/>
                <a:ea typeface="Open Sans"/>
                <a:cs typeface="Open Sans"/>
                <a:sym typeface="Open Sans"/>
              </a:rPr>
              <a:t> depending on your operating system!</a:t>
            </a:r>
            <a:endParaRPr sz="1800">
              <a:solidFill>
                <a:srgbClr val="353535"/>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Google Shape;855;p12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Add Project to Visual Studio Code: MacOS</a:t>
            </a:r>
            <a:endParaRPr b="1" sz="3000">
              <a:solidFill>
                <a:srgbClr val="000000"/>
              </a:solidFill>
              <a:latin typeface="Open Sans"/>
              <a:ea typeface="Open Sans"/>
              <a:cs typeface="Open Sans"/>
              <a:sym typeface="Open Sans"/>
            </a:endParaRPr>
          </a:p>
        </p:txBody>
      </p:sp>
      <p:sp>
        <p:nvSpPr>
          <p:cNvPr id="856" name="Google Shape;856;p128"/>
          <p:cNvSpPr txBox="1"/>
          <p:nvPr/>
        </p:nvSpPr>
        <p:spPr>
          <a:xfrm>
            <a:off x="161550" y="1804550"/>
            <a:ext cx="3704400" cy="46248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Click the downloaded zip file. It will be automatically unzipped.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a:pPr>
            <a:r>
              <a:rPr lang="en" sz="1800">
                <a:latin typeface="Open Sans"/>
                <a:ea typeface="Open Sans"/>
                <a:cs typeface="Open Sans"/>
                <a:sym typeface="Open Sans"/>
              </a:rPr>
              <a:t>In Visual Studio Code, Click</a:t>
            </a:r>
            <a:r>
              <a:rPr lang="en" sz="1800">
                <a:solidFill>
                  <a:srgbClr val="353535"/>
                </a:solidFill>
                <a:latin typeface="Open Sans"/>
                <a:ea typeface="Open Sans"/>
                <a:cs typeface="Open Sans"/>
                <a:sym typeface="Open Sans"/>
              </a:rPr>
              <a:t> </a:t>
            </a:r>
            <a:r>
              <a:rPr b="1" lang="en" sz="1800">
                <a:solidFill>
                  <a:srgbClr val="5EA5E5"/>
                </a:solidFill>
                <a:latin typeface="Open Sans"/>
                <a:ea typeface="Open Sans"/>
                <a:cs typeface="Open Sans"/>
                <a:sym typeface="Open Sans"/>
              </a:rPr>
              <a:t>File</a:t>
            </a:r>
            <a:r>
              <a:rPr lang="en" sz="1800">
                <a:solidFill>
                  <a:srgbClr val="353535"/>
                </a:solidFill>
                <a:latin typeface="Open Sans"/>
                <a:ea typeface="Open Sans"/>
                <a:cs typeface="Open Sans"/>
                <a:sym typeface="Open Sans"/>
              </a:rPr>
              <a:t> </a:t>
            </a:r>
            <a:r>
              <a:rPr lang="en" sz="1800">
                <a:latin typeface="Open Sans"/>
                <a:ea typeface="Open Sans"/>
                <a:cs typeface="Open Sans"/>
                <a:sym typeface="Open Sans"/>
              </a:rPr>
              <a:t>-&gt; </a:t>
            </a:r>
            <a:r>
              <a:rPr b="1" lang="en" sz="1800">
                <a:solidFill>
                  <a:srgbClr val="5EA5E5"/>
                </a:solidFill>
                <a:latin typeface="Open Sans"/>
                <a:ea typeface="Open Sans"/>
                <a:cs typeface="Open Sans"/>
                <a:sym typeface="Open Sans"/>
              </a:rPr>
              <a:t>Add Folder to Workspace</a:t>
            </a:r>
            <a:r>
              <a:rPr lang="en" sz="1800">
                <a:latin typeface="Open Sans"/>
                <a:ea typeface="Open Sans"/>
                <a:cs typeface="Open Sans"/>
                <a:sym typeface="Open Sans"/>
              </a:rPr>
              <a:t>. </a:t>
            </a:r>
            <a:endParaRPr sz="1800">
              <a:latin typeface="Open Sans"/>
              <a:ea typeface="Open Sans"/>
              <a:cs typeface="Open Sans"/>
              <a:sym typeface="Open Sans"/>
            </a:endParaRPr>
          </a:p>
        </p:txBody>
      </p:sp>
      <p:pic>
        <p:nvPicPr>
          <p:cNvPr id="857" name="Google Shape;857;p128"/>
          <p:cNvPicPr preferRelativeResize="0"/>
          <p:nvPr/>
        </p:nvPicPr>
        <p:blipFill>
          <a:blip r:embed="rId3">
            <a:alphaModFix/>
          </a:blip>
          <a:stretch>
            <a:fillRect/>
          </a:stretch>
        </p:blipFill>
        <p:spPr>
          <a:xfrm>
            <a:off x="3934025" y="1657125"/>
            <a:ext cx="4798505" cy="4541651"/>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12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Add Project to Visual Studio Code: MacOS</a:t>
            </a:r>
            <a:endParaRPr b="1" sz="3000">
              <a:solidFill>
                <a:srgbClr val="000000"/>
              </a:solidFill>
              <a:latin typeface="Open Sans"/>
              <a:ea typeface="Open Sans"/>
              <a:cs typeface="Open Sans"/>
              <a:sym typeface="Open Sans"/>
            </a:endParaRPr>
          </a:p>
        </p:txBody>
      </p:sp>
      <p:sp>
        <p:nvSpPr>
          <p:cNvPr id="863" name="Google Shape;863;p129"/>
          <p:cNvSpPr txBox="1"/>
          <p:nvPr/>
        </p:nvSpPr>
        <p:spPr>
          <a:xfrm>
            <a:off x="1536600" y="4981225"/>
            <a:ext cx="6070800" cy="16863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3"/>
            </a:pPr>
            <a:r>
              <a:rPr lang="en" sz="1800">
                <a:latin typeface="Open Sans"/>
                <a:ea typeface="Open Sans"/>
                <a:cs typeface="Open Sans"/>
                <a:sym typeface="Open Sans"/>
              </a:rPr>
              <a:t>In the file navigator modal, navigate to Downloads.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startAt="3"/>
            </a:pPr>
            <a:r>
              <a:rPr lang="en" sz="1800">
                <a:latin typeface="Open Sans"/>
                <a:ea typeface="Open Sans"/>
                <a:cs typeface="Open Sans"/>
                <a:sym typeface="Open Sans"/>
              </a:rPr>
              <a:t>Click </a:t>
            </a:r>
            <a:r>
              <a:rPr b="1" lang="en" sz="1800">
                <a:latin typeface="Consolas"/>
                <a:ea typeface="Consolas"/>
                <a:cs typeface="Consolas"/>
                <a:sym typeface="Consolas"/>
              </a:rPr>
              <a:t>mlh-localhost-azure-bot-master</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startAt="3"/>
            </a:pPr>
            <a:r>
              <a:rPr lang="en" sz="1800">
                <a:latin typeface="Open Sans"/>
                <a:ea typeface="Open Sans"/>
                <a:cs typeface="Open Sans"/>
                <a:sym typeface="Open Sans"/>
              </a:rPr>
              <a:t>Click </a:t>
            </a:r>
            <a:r>
              <a:rPr b="1" lang="en" sz="1800">
                <a:solidFill>
                  <a:srgbClr val="5EA5E5"/>
                </a:solidFill>
                <a:latin typeface="Open Sans"/>
                <a:ea typeface="Open Sans"/>
                <a:cs typeface="Open Sans"/>
                <a:sym typeface="Open Sans"/>
              </a:rPr>
              <a:t>Add</a:t>
            </a:r>
            <a:r>
              <a:rPr lang="en" sz="1800">
                <a:latin typeface="Open Sans"/>
                <a:ea typeface="Open Sans"/>
                <a:cs typeface="Open Sans"/>
                <a:sym typeface="Open Sans"/>
              </a:rPr>
              <a:t>. </a:t>
            </a:r>
            <a:endParaRPr sz="1800">
              <a:latin typeface="Open Sans"/>
              <a:ea typeface="Open Sans"/>
              <a:cs typeface="Open Sans"/>
              <a:sym typeface="Open Sans"/>
            </a:endParaRPr>
          </a:p>
        </p:txBody>
      </p:sp>
      <p:pic>
        <p:nvPicPr>
          <p:cNvPr id="864" name="Google Shape;864;p129"/>
          <p:cNvPicPr preferRelativeResize="0"/>
          <p:nvPr/>
        </p:nvPicPr>
        <p:blipFill rotWithShape="1">
          <a:blip r:embed="rId3">
            <a:alphaModFix/>
          </a:blip>
          <a:srcRect b="1166" l="787" r="777" t="0"/>
          <a:stretch/>
        </p:blipFill>
        <p:spPr>
          <a:xfrm>
            <a:off x="1692000" y="1525550"/>
            <a:ext cx="5676198" cy="32084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sp>
        <p:nvSpPr>
          <p:cNvPr id="869" name="Google Shape;869;p13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Add Project to Visual Studio Code: Windows</a:t>
            </a:r>
            <a:endParaRPr b="1" sz="3000">
              <a:latin typeface="Open Sans"/>
              <a:ea typeface="Open Sans"/>
              <a:cs typeface="Open Sans"/>
              <a:sym typeface="Open Sans"/>
            </a:endParaRPr>
          </a:p>
        </p:txBody>
      </p:sp>
      <p:sp>
        <p:nvSpPr>
          <p:cNvPr id="870" name="Google Shape;870;p130"/>
          <p:cNvSpPr txBox="1"/>
          <p:nvPr/>
        </p:nvSpPr>
        <p:spPr>
          <a:xfrm>
            <a:off x="1093350" y="5050425"/>
            <a:ext cx="6957300" cy="15861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Click the d</a:t>
            </a:r>
            <a:r>
              <a:rPr lang="en" sz="1800">
                <a:solidFill>
                  <a:srgbClr val="353535"/>
                </a:solidFill>
                <a:latin typeface="Open Sans"/>
                <a:ea typeface="Open Sans"/>
                <a:cs typeface="Open Sans"/>
                <a:sym typeface="Open Sans"/>
              </a:rPr>
              <a:t>ownload.</a:t>
            </a:r>
            <a:endParaRPr sz="1800">
              <a:solidFill>
                <a:srgbClr val="353535"/>
              </a:solidFill>
              <a:latin typeface="Open Sans"/>
              <a:ea typeface="Open Sans"/>
              <a:cs typeface="Open Sans"/>
              <a:sym typeface="Open Sans"/>
            </a:endParaRPr>
          </a:p>
          <a:p>
            <a:pPr indent="-342900" lvl="0" marL="457200" rtl="0" algn="l">
              <a:lnSpc>
                <a:spcPct val="115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Click </a:t>
            </a:r>
            <a:r>
              <a:rPr b="1" lang="en" sz="1800">
                <a:solidFill>
                  <a:srgbClr val="353535"/>
                </a:solidFill>
                <a:latin typeface="Consolas"/>
                <a:ea typeface="Consolas"/>
                <a:cs typeface="Consolas"/>
                <a:sym typeface="Consolas"/>
              </a:rPr>
              <a:t>mlh-localhost-azure-bot-master</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a:p>
            <a:pPr indent="-342900" lvl="0" marL="457200" rtl="0" algn="l">
              <a:lnSpc>
                <a:spcPct val="115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Click </a:t>
            </a:r>
            <a:r>
              <a:rPr b="1" lang="en" sz="1800">
                <a:solidFill>
                  <a:srgbClr val="5EA5E5"/>
                </a:solidFill>
                <a:latin typeface="Open Sans"/>
                <a:ea typeface="Open Sans"/>
                <a:cs typeface="Open Sans"/>
                <a:sym typeface="Open Sans"/>
              </a:rPr>
              <a:t>Extract</a:t>
            </a:r>
            <a:r>
              <a:rPr lang="en" sz="1800">
                <a:solidFill>
                  <a:srgbClr val="353535"/>
                </a:solidFill>
                <a:latin typeface="Open Sans"/>
                <a:ea typeface="Open Sans"/>
                <a:cs typeface="Open Sans"/>
                <a:sym typeface="Open Sans"/>
              </a:rPr>
              <a:t> at the top, then click </a:t>
            </a:r>
            <a:r>
              <a:rPr b="1" lang="en" sz="1800">
                <a:solidFill>
                  <a:srgbClr val="5EA5E5"/>
                </a:solidFill>
                <a:latin typeface="Open Sans"/>
                <a:ea typeface="Open Sans"/>
                <a:cs typeface="Open Sans"/>
                <a:sym typeface="Open Sans"/>
              </a:rPr>
              <a:t>Extract All</a:t>
            </a:r>
            <a:r>
              <a:rPr lang="en" sz="1800">
                <a:solidFill>
                  <a:srgbClr val="353535"/>
                </a:solidFill>
                <a:latin typeface="Open Sans"/>
                <a:ea typeface="Open Sans"/>
                <a:cs typeface="Open Sans"/>
                <a:sym typeface="Open Sans"/>
              </a:rPr>
              <a:t>.</a:t>
            </a:r>
            <a:endParaRPr sz="1800">
              <a:solidFill>
                <a:srgbClr val="353535"/>
              </a:solidFill>
              <a:latin typeface="Open Sans"/>
              <a:ea typeface="Open Sans"/>
              <a:cs typeface="Open Sans"/>
              <a:sym typeface="Open Sans"/>
            </a:endParaRPr>
          </a:p>
          <a:p>
            <a:pPr indent="-342900" lvl="0" marL="457200" rtl="0" algn="l">
              <a:lnSpc>
                <a:spcPct val="115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Delete </a:t>
            </a:r>
            <a:r>
              <a:rPr b="1" lang="en" sz="1800">
                <a:solidFill>
                  <a:srgbClr val="353535"/>
                </a:solidFill>
                <a:latin typeface="Consolas"/>
                <a:ea typeface="Consolas"/>
                <a:cs typeface="Consolas"/>
                <a:sym typeface="Consolas"/>
              </a:rPr>
              <a:t>mlh-localhost-azure-bot-master</a:t>
            </a:r>
            <a:r>
              <a:rPr lang="en" sz="1800">
                <a:solidFill>
                  <a:srgbClr val="353535"/>
                </a:solidFill>
                <a:latin typeface="Open Sans"/>
                <a:ea typeface="Open Sans"/>
                <a:cs typeface="Open Sans"/>
                <a:sym typeface="Open Sans"/>
              </a:rPr>
              <a:t>. Click </a:t>
            </a:r>
            <a:r>
              <a:rPr b="1" lang="en" sz="1800">
                <a:solidFill>
                  <a:srgbClr val="5EA5E5"/>
                </a:solidFill>
                <a:latin typeface="Open Sans"/>
                <a:ea typeface="Open Sans"/>
                <a:cs typeface="Open Sans"/>
                <a:sym typeface="Open Sans"/>
              </a:rPr>
              <a:t>Extract</a:t>
            </a:r>
            <a:r>
              <a:rPr lang="en" sz="1800">
                <a:solidFill>
                  <a:srgbClr val="353535"/>
                </a:solidFill>
                <a:latin typeface="Open Sans"/>
                <a:ea typeface="Open Sans"/>
                <a:cs typeface="Open Sans"/>
                <a:sym typeface="Open Sans"/>
              </a:rPr>
              <a:t>.</a:t>
            </a:r>
            <a:endParaRPr sz="1800">
              <a:solidFill>
                <a:srgbClr val="353535"/>
              </a:solidFill>
              <a:latin typeface="Open Sans"/>
              <a:ea typeface="Open Sans"/>
              <a:cs typeface="Open Sans"/>
              <a:sym typeface="Open Sans"/>
            </a:endParaRPr>
          </a:p>
        </p:txBody>
      </p:sp>
      <p:pic>
        <p:nvPicPr>
          <p:cNvPr id="871" name="Google Shape;871;p130" title="extract.mp4">
            <a:hlinkClick r:id="rId3"/>
          </p:cNvPr>
          <p:cNvPicPr preferRelativeResize="0"/>
          <p:nvPr/>
        </p:nvPicPr>
        <p:blipFill>
          <a:blip r:embed="rId4">
            <a:alphaModFix/>
          </a:blip>
          <a:stretch>
            <a:fillRect/>
          </a:stretch>
        </p:blipFill>
        <p:spPr>
          <a:xfrm>
            <a:off x="2417350" y="1478750"/>
            <a:ext cx="4309300" cy="3231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13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000000"/>
                </a:solidFill>
                <a:latin typeface="Open Sans"/>
                <a:ea typeface="Open Sans"/>
                <a:cs typeface="Open Sans"/>
                <a:sym typeface="Open Sans"/>
              </a:rPr>
              <a:t>Add Project to Visual Studio Code: Windows</a:t>
            </a:r>
            <a:endParaRPr b="1" sz="3000">
              <a:latin typeface="Open Sans"/>
              <a:ea typeface="Open Sans"/>
              <a:cs typeface="Open Sans"/>
              <a:sym typeface="Open Sans"/>
            </a:endParaRPr>
          </a:p>
        </p:txBody>
      </p:sp>
      <p:sp>
        <p:nvSpPr>
          <p:cNvPr id="877" name="Google Shape;877;p131"/>
          <p:cNvSpPr txBox="1"/>
          <p:nvPr/>
        </p:nvSpPr>
        <p:spPr>
          <a:xfrm>
            <a:off x="1293600" y="4887075"/>
            <a:ext cx="6556800" cy="1864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AutoNum type="arabicPeriod"/>
            </a:pPr>
            <a:r>
              <a:rPr lang="en" sz="1800">
                <a:latin typeface="Open Sans"/>
                <a:ea typeface="Open Sans"/>
                <a:cs typeface="Open Sans"/>
                <a:sym typeface="Open Sans"/>
              </a:rPr>
              <a:t>On a Windows computer, open the Downloads folder.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AutoNum type="arabicPeriod"/>
            </a:pPr>
            <a:r>
              <a:rPr lang="en" sz="1800">
                <a:latin typeface="Open Sans"/>
                <a:ea typeface="Open Sans"/>
                <a:cs typeface="Open Sans"/>
                <a:sym typeface="Open Sans"/>
              </a:rPr>
              <a:t>Click </a:t>
            </a:r>
            <a:r>
              <a:rPr b="1" lang="en" sz="1800">
                <a:latin typeface="Consolas"/>
                <a:ea typeface="Consolas"/>
                <a:cs typeface="Consolas"/>
                <a:sym typeface="Consolas"/>
              </a:rPr>
              <a:t>mlh-localhost-azure-bot-master</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lnSpc>
                <a:spcPct val="115000"/>
              </a:lnSpc>
              <a:spcBef>
                <a:spcPts val="1000"/>
              </a:spcBef>
              <a:spcAft>
                <a:spcPts val="0"/>
              </a:spcAft>
              <a:buClr>
                <a:srgbClr val="353535"/>
              </a:buClr>
              <a:buSzPts val="1800"/>
              <a:buFont typeface="Open Sans"/>
              <a:buAutoNum type="arabicPeriod"/>
            </a:pPr>
            <a:r>
              <a:rPr lang="en" sz="1800">
                <a:latin typeface="Open Sans"/>
                <a:ea typeface="Open Sans"/>
                <a:cs typeface="Open Sans"/>
                <a:sym typeface="Open Sans"/>
              </a:rPr>
              <a:t>Click</a:t>
            </a:r>
            <a:r>
              <a:rPr lang="en" sz="1800">
                <a:solidFill>
                  <a:srgbClr val="353535"/>
                </a:solidFill>
                <a:latin typeface="Open Sans"/>
                <a:ea typeface="Open Sans"/>
                <a:cs typeface="Open Sans"/>
                <a:sym typeface="Open Sans"/>
              </a:rPr>
              <a:t> </a:t>
            </a:r>
            <a:r>
              <a:rPr b="1" lang="en" sz="1800">
                <a:solidFill>
                  <a:srgbClr val="5EA5E5"/>
                </a:solidFill>
                <a:latin typeface="Open Sans"/>
                <a:ea typeface="Open Sans"/>
                <a:cs typeface="Open Sans"/>
                <a:sym typeface="Open Sans"/>
              </a:rPr>
              <a:t>Extract</a:t>
            </a:r>
            <a:r>
              <a:rPr lang="en" sz="1800">
                <a:solidFill>
                  <a:srgbClr val="353535"/>
                </a:solidFill>
                <a:latin typeface="Open Sans"/>
                <a:ea typeface="Open Sans"/>
                <a:cs typeface="Open Sans"/>
                <a:sym typeface="Open Sans"/>
              </a:rPr>
              <a:t> </a:t>
            </a:r>
            <a:r>
              <a:rPr lang="en" sz="1800">
                <a:latin typeface="Open Sans"/>
                <a:ea typeface="Open Sans"/>
                <a:cs typeface="Open Sans"/>
                <a:sym typeface="Open Sans"/>
              </a:rPr>
              <a:t>at the top.</a:t>
            </a:r>
            <a:endParaRPr sz="1800">
              <a:latin typeface="Open Sans"/>
              <a:ea typeface="Open Sans"/>
              <a:cs typeface="Open Sans"/>
              <a:sym typeface="Open Sans"/>
            </a:endParaRPr>
          </a:p>
          <a:p>
            <a:pPr indent="-342900" lvl="0" marL="457200" rtl="0" algn="l">
              <a:lnSpc>
                <a:spcPct val="115000"/>
              </a:lnSpc>
              <a:spcBef>
                <a:spcPts val="1000"/>
              </a:spcBef>
              <a:spcAft>
                <a:spcPts val="1000"/>
              </a:spcAft>
              <a:buClr>
                <a:srgbClr val="353535"/>
              </a:buClr>
              <a:buSzPts val="1800"/>
              <a:buFont typeface="Open Sans"/>
              <a:buAutoNum type="arabicPeriod"/>
            </a:pPr>
            <a:r>
              <a:rPr lang="en" sz="1800">
                <a:latin typeface="Open Sans"/>
                <a:ea typeface="Open Sans"/>
                <a:cs typeface="Open Sans"/>
                <a:sym typeface="Open Sans"/>
              </a:rPr>
              <a:t>Click</a:t>
            </a:r>
            <a:r>
              <a:rPr lang="en" sz="1800">
                <a:solidFill>
                  <a:srgbClr val="353535"/>
                </a:solidFill>
                <a:latin typeface="Open Sans"/>
                <a:ea typeface="Open Sans"/>
                <a:cs typeface="Open Sans"/>
                <a:sym typeface="Open Sans"/>
              </a:rPr>
              <a:t> </a:t>
            </a:r>
            <a:r>
              <a:rPr b="1" lang="en" sz="1800">
                <a:solidFill>
                  <a:srgbClr val="5EA5E5"/>
                </a:solidFill>
                <a:latin typeface="Open Sans"/>
                <a:ea typeface="Open Sans"/>
                <a:cs typeface="Open Sans"/>
                <a:sym typeface="Open Sans"/>
              </a:rPr>
              <a:t>Extract All</a:t>
            </a:r>
            <a:r>
              <a:rPr lang="en" sz="1800">
                <a:latin typeface="Open Sans"/>
                <a:ea typeface="Open Sans"/>
                <a:cs typeface="Open Sans"/>
                <a:sym typeface="Open Sans"/>
              </a:rPr>
              <a:t>.</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pic>
        <p:nvPicPr>
          <p:cNvPr id="878" name="Google Shape;878;p131"/>
          <p:cNvPicPr preferRelativeResize="0"/>
          <p:nvPr/>
        </p:nvPicPr>
        <p:blipFill>
          <a:blip r:embed="rId3">
            <a:alphaModFix/>
          </a:blip>
          <a:stretch>
            <a:fillRect/>
          </a:stretch>
        </p:blipFill>
        <p:spPr>
          <a:xfrm>
            <a:off x="857250" y="1480325"/>
            <a:ext cx="7429500" cy="2857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13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Add Project to Visual Studio Code: Windows</a:t>
            </a:r>
            <a:endParaRPr b="1" sz="3000">
              <a:latin typeface="Open Sans"/>
              <a:ea typeface="Open Sans"/>
              <a:cs typeface="Open Sans"/>
              <a:sym typeface="Open Sans"/>
            </a:endParaRPr>
          </a:p>
        </p:txBody>
      </p:sp>
      <p:sp>
        <p:nvSpPr>
          <p:cNvPr id="884" name="Google Shape;884;p132"/>
          <p:cNvSpPr txBox="1"/>
          <p:nvPr/>
        </p:nvSpPr>
        <p:spPr>
          <a:xfrm>
            <a:off x="1570350" y="5361450"/>
            <a:ext cx="6003300" cy="13683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5"/>
            </a:pPr>
            <a:r>
              <a:rPr lang="en" sz="1800">
                <a:latin typeface="Open Sans"/>
                <a:ea typeface="Open Sans"/>
                <a:cs typeface="Open Sans"/>
                <a:sym typeface="Open Sans"/>
              </a:rPr>
              <a:t>Open Visual Studio Code and select </a:t>
            </a:r>
            <a:r>
              <a:rPr b="1" lang="en" sz="1800">
                <a:solidFill>
                  <a:srgbClr val="5EA5E5"/>
                </a:solidFill>
                <a:latin typeface="Open Sans"/>
                <a:ea typeface="Open Sans"/>
                <a:cs typeface="Open Sans"/>
                <a:sym typeface="Open Sans"/>
              </a:rPr>
              <a:t>Add Folder</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startAt="5"/>
            </a:pPr>
            <a:r>
              <a:rPr lang="en" sz="1800">
                <a:latin typeface="Open Sans"/>
                <a:ea typeface="Open Sans"/>
                <a:cs typeface="Open Sans"/>
                <a:sym typeface="Open Sans"/>
              </a:rPr>
              <a:t>Select this folder from your Downloads. </a:t>
            </a:r>
            <a:endParaRPr sz="1800">
              <a:latin typeface="Open Sans"/>
              <a:ea typeface="Open Sans"/>
              <a:cs typeface="Open Sans"/>
              <a:sym typeface="Open Sans"/>
            </a:endParaRPr>
          </a:p>
        </p:txBody>
      </p:sp>
      <p:pic>
        <p:nvPicPr>
          <p:cNvPr id="885" name="Google Shape;885;p132" title="extract-two.mp4">
            <a:hlinkClick r:id="rId3"/>
          </p:cNvPr>
          <p:cNvPicPr preferRelativeResize="0"/>
          <p:nvPr/>
        </p:nvPicPr>
        <p:blipFill>
          <a:blip r:embed="rId4">
            <a:alphaModFix/>
          </a:blip>
          <a:stretch>
            <a:fillRect/>
          </a:stretch>
        </p:blipFill>
        <p:spPr>
          <a:xfrm>
            <a:off x="2275488" y="1631400"/>
            <a:ext cx="4593025" cy="3444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3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What's in this project?</a:t>
            </a:r>
            <a:endParaRPr b="1" sz="3000">
              <a:solidFill>
                <a:srgbClr val="000000"/>
              </a:solidFill>
              <a:latin typeface="Open Sans"/>
              <a:ea typeface="Open Sans"/>
              <a:cs typeface="Open Sans"/>
              <a:sym typeface="Open Sans"/>
            </a:endParaRPr>
          </a:p>
        </p:txBody>
      </p:sp>
      <p:sp>
        <p:nvSpPr>
          <p:cNvPr id="891" name="Google Shape;891;p133"/>
          <p:cNvSpPr txBox="1"/>
          <p:nvPr/>
        </p:nvSpPr>
        <p:spPr>
          <a:xfrm>
            <a:off x="4409888" y="1813475"/>
            <a:ext cx="3946500" cy="4778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b="1" lang="en" sz="1800">
                <a:latin typeface="Courier New"/>
                <a:ea typeface="Courier New"/>
                <a:cs typeface="Courier New"/>
                <a:sym typeface="Courier New"/>
              </a:rPr>
              <a:t>public/</a:t>
            </a:r>
            <a:r>
              <a:rPr lang="en" sz="1800">
                <a:latin typeface="Open Sans"/>
                <a:ea typeface="Open Sans"/>
                <a:cs typeface="Open Sans"/>
                <a:sym typeface="Open Sans"/>
              </a:rPr>
              <a:t> - this directory contains files that the browser needs to display your web app, such as fonts, CSS, images and web-browser JavaScript</a:t>
            </a:r>
            <a:br>
              <a:rPr lang="en" sz="1800">
                <a:latin typeface="Open Sans"/>
                <a:ea typeface="Open Sans"/>
                <a:cs typeface="Open Sans"/>
                <a:sym typeface="Open Sans"/>
              </a:rPr>
            </a:br>
            <a:endParaRPr sz="1800">
              <a:latin typeface="Open Sans"/>
              <a:ea typeface="Open Sans"/>
              <a:cs typeface="Open Sans"/>
              <a:sym typeface="Open Sans"/>
            </a:endParaRPr>
          </a:p>
          <a:p>
            <a:pPr indent="-342900" lvl="0" marL="457200" rtl="0" algn="l">
              <a:lnSpc>
                <a:spcPct val="150000"/>
              </a:lnSpc>
              <a:spcBef>
                <a:spcPts val="0"/>
              </a:spcBef>
              <a:spcAft>
                <a:spcPts val="1000"/>
              </a:spcAft>
              <a:buSzPts val="1800"/>
              <a:buFont typeface="Open Sans"/>
              <a:buChar char="●"/>
            </a:pPr>
            <a:r>
              <a:rPr b="1" lang="en" sz="1800">
                <a:latin typeface="Courier New"/>
                <a:ea typeface="Courier New"/>
                <a:cs typeface="Courier New"/>
                <a:sym typeface="Courier New"/>
              </a:rPr>
              <a:t>views/</a:t>
            </a:r>
            <a:r>
              <a:rPr lang="en" sz="1800">
                <a:latin typeface="Open Sans"/>
                <a:ea typeface="Open Sans"/>
                <a:cs typeface="Open Sans"/>
                <a:sym typeface="Open Sans"/>
              </a:rPr>
              <a:t> - contains Embedded JavaScript files </a:t>
            </a:r>
            <a:r>
              <a:rPr lang="en" sz="1800">
                <a:latin typeface="Consolas"/>
                <a:ea typeface="Consolas"/>
                <a:cs typeface="Consolas"/>
                <a:sym typeface="Consolas"/>
              </a:rPr>
              <a:t>.ejs</a:t>
            </a:r>
            <a:r>
              <a:rPr lang="en" sz="1800">
                <a:latin typeface="Open Sans"/>
                <a:ea typeface="Open Sans"/>
                <a:cs typeface="Open Sans"/>
                <a:sym typeface="Open Sans"/>
              </a:rPr>
              <a:t> which make it easier to insert data into HTML</a:t>
            </a:r>
            <a:endParaRPr sz="1800">
              <a:latin typeface="Open Sans"/>
              <a:ea typeface="Open Sans"/>
              <a:cs typeface="Open Sans"/>
              <a:sym typeface="Open Sans"/>
            </a:endParaRPr>
          </a:p>
        </p:txBody>
      </p:sp>
      <p:pic>
        <p:nvPicPr>
          <p:cNvPr id="892" name="Google Shape;892;p133"/>
          <p:cNvPicPr preferRelativeResize="0"/>
          <p:nvPr/>
        </p:nvPicPr>
        <p:blipFill>
          <a:blip r:embed="rId3">
            <a:alphaModFix/>
          </a:blip>
          <a:stretch>
            <a:fillRect/>
          </a:stretch>
        </p:blipFill>
        <p:spPr>
          <a:xfrm>
            <a:off x="787613" y="1813475"/>
            <a:ext cx="3119800" cy="4228551"/>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13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What's in this project?</a:t>
            </a:r>
            <a:endParaRPr b="1" sz="3000">
              <a:solidFill>
                <a:srgbClr val="000000"/>
              </a:solidFill>
              <a:latin typeface="Open Sans"/>
              <a:ea typeface="Open Sans"/>
              <a:cs typeface="Open Sans"/>
              <a:sym typeface="Open Sans"/>
            </a:endParaRPr>
          </a:p>
        </p:txBody>
      </p:sp>
      <p:sp>
        <p:nvSpPr>
          <p:cNvPr id="898" name="Google Shape;898;p134"/>
          <p:cNvSpPr txBox="1"/>
          <p:nvPr/>
        </p:nvSpPr>
        <p:spPr>
          <a:xfrm>
            <a:off x="4805075" y="1611600"/>
            <a:ext cx="4117500" cy="3865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b="1" lang="en" sz="1800">
                <a:latin typeface="Courier New"/>
                <a:ea typeface="Courier New"/>
                <a:cs typeface="Courier New"/>
                <a:sym typeface="Courier New"/>
              </a:rPr>
              <a:t>app.js</a:t>
            </a:r>
            <a:r>
              <a:rPr lang="en" sz="1800">
                <a:latin typeface="Open Sans"/>
                <a:ea typeface="Open Sans"/>
                <a:cs typeface="Open Sans"/>
                <a:sym typeface="Open Sans"/>
              </a:rPr>
              <a:t> - this file does the hard work of our app; it requires the necessary packages, tells the app how to handle requests, and connects to the Bot</a:t>
            </a:r>
            <a:endParaRPr sz="1800">
              <a:latin typeface="Courier New"/>
              <a:ea typeface="Courier New"/>
              <a:cs typeface="Courier New"/>
              <a:sym typeface="Courier New"/>
            </a:endParaRPr>
          </a:p>
          <a:p>
            <a:pPr indent="-342900" lvl="0" marL="457200" rtl="0" algn="l">
              <a:lnSpc>
                <a:spcPct val="150000"/>
              </a:lnSpc>
              <a:spcBef>
                <a:spcPts val="1000"/>
              </a:spcBef>
              <a:spcAft>
                <a:spcPts val="0"/>
              </a:spcAft>
              <a:buSzPts val="1800"/>
              <a:buFont typeface="Open Sans"/>
              <a:buChar char="●"/>
            </a:pPr>
            <a:r>
              <a:rPr b="1" lang="en" sz="1800">
                <a:latin typeface="Courier New"/>
                <a:ea typeface="Courier New"/>
                <a:cs typeface="Courier New"/>
                <a:sym typeface="Courier New"/>
              </a:rPr>
              <a:t>package.json</a:t>
            </a:r>
            <a:r>
              <a:rPr lang="en" sz="1800">
                <a:latin typeface="Open Sans"/>
                <a:ea typeface="Open Sans"/>
                <a:cs typeface="Open Sans"/>
                <a:sym typeface="Open Sans"/>
              </a:rPr>
              <a:t> - this file tells you all of the necessary node packages for the file to run</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Char char="●"/>
            </a:pPr>
            <a:r>
              <a:rPr b="1" lang="en" sz="1800">
                <a:solidFill>
                  <a:schemeClr val="dk1"/>
                </a:solidFill>
                <a:latin typeface="Courier New"/>
                <a:ea typeface="Courier New"/>
                <a:cs typeface="Courier New"/>
                <a:sym typeface="Courier New"/>
              </a:rPr>
              <a:t>README.md</a:t>
            </a:r>
            <a:r>
              <a:rPr lang="en" sz="1800">
                <a:solidFill>
                  <a:schemeClr val="dk1"/>
                </a:solidFill>
                <a:latin typeface="Open Sans"/>
                <a:ea typeface="Open Sans"/>
                <a:cs typeface="Open Sans"/>
                <a:sym typeface="Open Sans"/>
              </a:rPr>
              <a:t> - documentation describing how this code works and the setup required to run it</a:t>
            </a:r>
            <a:endParaRPr sz="1800">
              <a:latin typeface="Open Sans"/>
              <a:ea typeface="Open Sans"/>
              <a:cs typeface="Open Sans"/>
              <a:sym typeface="Open Sans"/>
            </a:endParaRPr>
          </a:p>
        </p:txBody>
      </p:sp>
      <p:pic>
        <p:nvPicPr>
          <p:cNvPr id="899" name="Google Shape;899;p134"/>
          <p:cNvPicPr preferRelativeResize="0"/>
          <p:nvPr/>
        </p:nvPicPr>
        <p:blipFill rotWithShape="1">
          <a:blip r:embed="rId3">
            <a:alphaModFix/>
          </a:blip>
          <a:srcRect b="15968" l="0" r="0" t="4584"/>
          <a:stretch/>
        </p:blipFill>
        <p:spPr>
          <a:xfrm>
            <a:off x="269550" y="2930962"/>
            <a:ext cx="4482275" cy="18384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13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How It Works</a:t>
            </a:r>
            <a:endParaRPr b="1" sz="3000">
              <a:solidFill>
                <a:srgbClr val="000000"/>
              </a:solidFill>
              <a:latin typeface="Open Sans"/>
              <a:ea typeface="Open Sans"/>
              <a:cs typeface="Open Sans"/>
              <a:sym typeface="Open Sans"/>
            </a:endParaRPr>
          </a:p>
        </p:txBody>
      </p:sp>
      <p:pic>
        <p:nvPicPr>
          <p:cNvPr id="905" name="Google Shape;905;p135"/>
          <p:cNvPicPr preferRelativeResize="0"/>
          <p:nvPr/>
        </p:nvPicPr>
        <p:blipFill>
          <a:blip r:embed="rId3">
            <a:alphaModFix/>
          </a:blip>
          <a:stretch>
            <a:fillRect/>
          </a:stretch>
        </p:blipFill>
        <p:spPr>
          <a:xfrm>
            <a:off x="228073" y="2097763"/>
            <a:ext cx="3910350" cy="3811875"/>
          </a:xfrm>
          <a:prstGeom prst="rect">
            <a:avLst/>
          </a:prstGeom>
          <a:noFill/>
          <a:ln cap="flat" cmpd="sng" w="19050">
            <a:solidFill>
              <a:srgbClr val="000000"/>
            </a:solidFill>
            <a:prstDash val="solid"/>
            <a:round/>
            <a:headEnd len="sm" w="sm" type="none"/>
            <a:tailEnd len="sm" w="sm" type="none"/>
          </a:ln>
        </p:spPr>
      </p:pic>
      <p:sp>
        <p:nvSpPr>
          <p:cNvPr id="906" name="Google Shape;906;p135"/>
          <p:cNvSpPr txBox="1"/>
          <p:nvPr/>
        </p:nvSpPr>
        <p:spPr>
          <a:xfrm>
            <a:off x="4336825" y="1402550"/>
            <a:ext cx="4702500" cy="5202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AutoNum type="arabicPeriod"/>
            </a:pPr>
            <a:r>
              <a:rPr lang="en" sz="1800">
                <a:latin typeface="Open Sans"/>
                <a:ea typeface="Open Sans"/>
                <a:cs typeface="Open Sans"/>
                <a:sym typeface="Open Sans"/>
              </a:rPr>
              <a:t>When a user visits your website, the browser loads </a:t>
            </a:r>
            <a:r>
              <a:rPr b="1" lang="en" sz="1800">
                <a:latin typeface="Courier New"/>
                <a:ea typeface="Courier New"/>
                <a:cs typeface="Courier New"/>
                <a:sym typeface="Courier New"/>
              </a:rPr>
              <a:t>index.ejs</a:t>
            </a:r>
            <a:r>
              <a:rPr lang="en" sz="1800">
                <a:latin typeface="Open Sans"/>
                <a:ea typeface="Open Sans"/>
                <a:cs typeface="Open Sans"/>
                <a:sym typeface="Open Sans"/>
              </a:rPr>
              <a:t>. jQuery (a JavaScript library) handles the pop-up function of the chat.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AutoNum type="arabicPeriod"/>
            </a:pPr>
            <a:r>
              <a:rPr lang="en" sz="1800">
                <a:latin typeface="Open Sans"/>
                <a:ea typeface="Open Sans"/>
                <a:cs typeface="Open Sans"/>
                <a:sym typeface="Open Sans"/>
              </a:rPr>
              <a:t>The chat is an HTML form. When a user types a question and hits submit, a jQuery function sends that information to </a:t>
            </a:r>
            <a:r>
              <a:rPr b="1" lang="en" sz="1800">
                <a:solidFill>
                  <a:schemeClr val="dk1"/>
                </a:solidFill>
                <a:latin typeface="Consolas"/>
                <a:ea typeface="Consolas"/>
                <a:cs typeface="Consolas"/>
                <a:sym typeface="Consolas"/>
              </a:rPr>
              <a:t>app.js</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AutoNum type="arabicPeriod"/>
            </a:pPr>
            <a:r>
              <a:rPr b="1" lang="en" sz="1800">
                <a:solidFill>
                  <a:schemeClr val="dk1"/>
                </a:solidFill>
                <a:latin typeface="Consolas"/>
                <a:ea typeface="Consolas"/>
                <a:cs typeface="Consolas"/>
                <a:sym typeface="Consolas"/>
              </a:rPr>
              <a:t>app.js</a:t>
            </a:r>
            <a:r>
              <a:rPr lang="en" sz="1800">
                <a:latin typeface="Open Sans"/>
                <a:ea typeface="Open Sans"/>
                <a:cs typeface="Open Sans"/>
                <a:sym typeface="Open Sans"/>
              </a:rPr>
              <a:t> sends the request to the knowledge bot.  The knowledge bot interprets the question and returns the answer to our app. </a:t>
            </a:r>
            <a:endParaRPr sz="1800">
              <a:latin typeface="Open Sans"/>
              <a:ea typeface="Open Sans"/>
              <a:cs typeface="Open Sans"/>
              <a:sym typeface="Open Sans"/>
            </a:endParaRPr>
          </a:p>
          <a:p>
            <a:pPr indent="-342900" lvl="0" marL="457200" rtl="0" algn="l">
              <a:lnSpc>
                <a:spcPct val="115000"/>
              </a:lnSpc>
              <a:spcBef>
                <a:spcPts val="1000"/>
              </a:spcBef>
              <a:spcAft>
                <a:spcPts val="1000"/>
              </a:spcAft>
              <a:buSzPts val="1800"/>
              <a:buFont typeface="Open Sans"/>
              <a:buAutoNum type="arabicPeriod"/>
            </a:pPr>
            <a:r>
              <a:rPr b="1" lang="en" sz="1800">
                <a:latin typeface="Consolas"/>
                <a:ea typeface="Consolas"/>
                <a:cs typeface="Consolas"/>
                <a:sym typeface="Consolas"/>
              </a:rPr>
              <a:t>app.js</a:t>
            </a:r>
            <a:r>
              <a:rPr lang="en" sz="1800">
                <a:latin typeface="Open Sans"/>
                <a:ea typeface="Open Sans"/>
                <a:cs typeface="Open Sans"/>
                <a:sym typeface="Open Sans"/>
              </a:rPr>
              <a:t> sends the information back to the browser, which displays the answer to the user! </a:t>
            </a:r>
            <a:endParaRPr sz="1800">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Google Shape;911;p136"/>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36"/>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Let's dive deeper into the code so we understand how it works! Open app.js. </a:t>
            </a:r>
            <a:endParaRPr b="1" sz="2800">
              <a:solidFill>
                <a:schemeClr val="lt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101"/>
          <p:cNvSpPr txBox="1"/>
          <p:nvPr/>
        </p:nvSpPr>
        <p:spPr>
          <a:xfrm>
            <a:off x="161550" y="11663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What will you </a:t>
            </a:r>
            <a:r>
              <a:rPr b="1" lang="en" sz="3000">
                <a:solidFill>
                  <a:srgbClr val="5EA5E5"/>
                </a:solidFill>
                <a:latin typeface="Open Sans"/>
                <a:ea typeface="Open Sans"/>
                <a:cs typeface="Open Sans"/>
                <a:sym typeface="Open Sans"/>
              </a:rPr>
              <a:t>learn</a:t>
            </a:r>
            <a:r>
              <a:rPr b="1" lang="en" sz="3000">
                <a:solidFill>
                  <a:srgbClr val="353535"/>
                </a:solidFill>
                <a:latin typeface="Open Sans"/>
                <a:ea typeface="Open Sans"/>
                <a:cs typeface="Open Sans"/>
                <a:sym typeface="Open Sans"/>
              </a:rPr>
              <a:t> today?</a:t>
            </a:r>
            <a:endParaRPr b="1" sz="3000">
              <a:solidFill>
                <a:srgbClr val="353535"/>
              </a:solidFill>
              <a:latin typeface="Open Sans"/>
              <a:ea typeface="Open Sans"/>
              <a:cs typeface="Open Sans"/>
              <a:sym typeface="Open Sans"/>
            </a:endParaRPr>
          </a:p>
        </p:txBody>
      </p:sp>
      <p:sp>
        <p:nvSpPr>
          <p:cNvPr id="621" name="Google Shape;621;p101"/>
          <p:cNvSpPr/>
          <p:nvPr/>
        </p:nvSpPr>
        <p:spPr>
          <a:xfrm>
            <a:off x="1118475" y="25517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622" name="Google Shape;622;p101"/>
          <p:cNvSpPr/>
          <p:nvPr/>
        </p:nvSpPr>
        <p:spPr>
          <a:xfrm>
            <a:off x="1118475" y="383700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623" name="Google Shape;623;p101"/>
          <p:cNvSpPr/>
          <p:nvPr/>
        </p:nvSpPr>
        <p:spPr>
          <a:xfrm>
            <a:off x="1118475" y="51222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624" name="Google Shape;624;p101"/>
          <p:cNvSpPr txBox="1"/>
          <p:nvPr/>
        </p:nvSpPr>
        <p:spPr>
          <a:xfrm>
            <a:off x="1956525" y="2415025"/>
            <a:ext cx="58194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How to create an FAQ bot with Microsoft Azure</a:t>
            </a:r>
            <a:endParaRPr sz="2400">
              <a:solidFill>
                <a:srgbClr val="353535"/>
              </a:solidFill>
              <a:latin typeface="Open Sans"/>
              <a:ea typeface="Open Sans"/>
              <a:cs typeface="Open Sans"/>
              <a:sym typeface="Open Sans"/>
            </a:endParaRPr>
          </a:p>
        </p:txBody>
      </p:sp>
      <p:sp>
        <p:nvSpPr>
          <p:cNvPr id="625" name="Google Shape;625;p101"/>
          <p:cNvSpPr txBox="1"/>
          <p:nvPr/>
        </p:nvSpPr>
        <p:spPr>
          <a:xfrm>
            <a:off x="1956525" y="3738750"/>
            <a:ext cx="58194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How to use Visual Studio Code</a:t>
            </a:r>
            <a:endParaRPr sz="2400">
              <a:solidFill>
                <a:srgbClr val="353535"/>
              </a:solidFill>
              <a:latin typeface="Open Sans"/>
              <a:ea typeface="Open Sans"/>
              <a:cs typeface="Open Sans"/>
              <a:sym typeface="Open Sans"/>
            </a:endParaRPr>
          </a:p>
        </p:txBody>
      </p:sp>
      <p:sp>
        <p:nvSpPr>
          <p:cNvPr id="626" name="Google Shape;626;p101"/>
          <p:cNvSpPr txBox="1"/>
          <p:nvPr/>
        </p:nvSpPr>
        <p:spPr>
          <a:xfrm>
            <a:off x="1956525" y="5023975"/>
            <a:ext cx="58194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How to deploy your Web App with Mirosoft Azure and GitHub</a:t>
            </a:r>
            <a:endParaRPr sz="2400">
              <a:solidFill>
                <a:srgbClr val="353535"/>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p13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918" name="Google Shape;918;p137"/>
          <p:cNvSpPr txBox="1"/>
          <p:nvPr/>
        </p:nvSpPr>
        <p:spPr>
          <a:xfrm>
            <a:off x="758550" y="1794475"/>
            <a:ext cx="7626900" cy="90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200">
              <a:solidFill>
                <a:srgbClr val="000000"/>
              </a:solidFill>
              <a:latin typeface="Open Sans"/>
              <a:ea typeface="Open Sans"/>
              <a:cs typeface="Open Sans"/>
              <a:sym typeface="Open Sans"/>
            </a:endParaRPr>
          </a:p>
        </p:txBody>
      </p:sp>
      <p:sp>
        <p:nvSpPr>
          <p:cNvPr id="919" name="Google Shape;919;p137"/>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latin typeface="Open Sans"/>
                <a:ea typeface="Open Sans"/>
                <a:cs typeface="Open Sans"/>
                <a:sym typeface="Open Sans"/>
              </a:rPr>
              <a:t>‹#›</a:t>
            </a:fld>
            <a:endParaRPr sz="1300">
              <a:solidFill>
                <a:srgbClr val="000000"/>
              </a:solidFill>
              <a:latin typeface="Open Sans"/>
              <a:ea typeface="Open Sans"/>
              <a:cs typeface="Open Sans"/>
              <a:sym typeface="Open Sans"/>
            </a:endParaRPr>
          </a:p>
        </p:txBody>
      </p:sp>
      <p:pic>
        <p:nvPicPr>
          <p:cNvPr id="920" name="Google Shape;920;p137"/>
          <p:cNvPicPr preferRelativeResize="0"/>
          <p:nvPr/>
        </p:nvPicPr>
        <p:blipFill>
          <a:blip r:embed="rId3">
            <a:alphaModFix/>
          </a:blip>
          <a:stretch>
            <a:fillRect/>
          </a:stretch>
        </p:blipFill>
        <p:spPr>
          <a:xfrm>
            <a:off x="152400" y="1980325"/>
            <a:ext cx="8839200" cy="2578477"/>
          </a:xfrm>
          <a:prstGeom prst="rect">
            <a:avLst/>
          </a:prstGeom>
          <a:noFill/>
          <a:ln cap="flat" cmpd="sng" w="19050">
            <a:solidFill>
              <a:srgbClr val="000000"/>
            </a:solidFill>
            <a:prstDash val="solid"/>
            <a:round/>
            <a:headEnd len="sm" w="sm" type="none"/>
            <a:tailEnd len="sm" w="sm" type="none"/>
          </a:ln>
        </p:spPr>
      </p:pic>
      <p:sp>
        <p:nvSpPr>
          <p:cNvPr id="921" name="Google Shape;921;p137"/>
          <p:cNvSpPr txBox="1"/>
          <p:nvPr/>
        </p:nvSpPr>
        <p:spPr>
          <a:xfrm>
            <a:off x="192600" y="4453125"/>
            <a:ext cx="8758800" cy="1891500"/>
          </a:xfrm>
          <a:prstGeom prst="rect">
            <a:avLst/>
          </a:prstGeom>
          <a:noFill/>
          <a:ln>
            <a:noFill/>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Open Sans"/>
              <a:buChar char="●"/>
            </a:pPr>
            <a:r>
              <a:rPr b="1" lang="en" sz="1800">
                <a:latin typeface="Open Sans"/>
                <a:ea typeface="Open Sans"/>
                <a:cs typeface="Open Sans"/>
                <a:sym typeface="Open Sans"/>
              </a:rPr>
              <a:t>Lines 1- 6:</a:t>
            </a:r>
            <a:r>
              <a:rPr lang="en" sz="1800">
                <a:latin typeface="Open Sans"/>
                <a:ea typeface="Open Sans"/>
                <a:cs typeface="Open Sans"/>
                <a:sym typeface="Open Sans"/>
              </a:rPr>
              <a:t> </a:t>
            </a:r>
            <a:r>
              <a:rPr lang="en" sz="1800">
                <a:solidFill>
                  <a:schemeClr val="dk1"/>
                </a:solidFill>
                <a:latin typeface="Open Sans"/>
                <a:ea typeface="Open Sans"/>
                <a:cs typeface="Open Sans"/>
                <a:sym typeface="Open Sans"/>
              </a:rPr>
              <a:t>These declarations allow us to use Node packages for logging, working with file paths and sending requests.</a:t>
            </a:r>
            <a:endParaRPr sz="1800">
              <a:latin typeface="Open Sans"/>
              <a:ea typeface="Open Sans"/>
              <a:cs typeface="Open Sans"/>
              <a:sym typeface="Open Sans"/>
            </a:endParaRPr>
          </a:p>
        </p:txBody>
      </p:sp>
      <p:grpSp>
        <p:nvGrpSpPr>
          <p:cNvPr id="922" name="Google Shape;922;p137"/>
          <p:cNvGrpSpPr/>
          <p:nvPr/>
        </p:nvGrpSpPr>
        <p:grpSpPr>
          <a:xfrm>
            <a:off x="3760500" y="1451425"/>
            <a:ext cx="1623000" cy="595200"/>
            <a:chOff x="5286000" y="2432425"/>
            <a:chExt cx="1623000" cy="595200"/>
          </a:xfrm>
        </p:grpSpPr>
        <p:sp>
          <p:nvSpPr>
            <p:cNvPr id="923" name="Google Shape;923;p137"/>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37"/>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app</a:t>
              </a:r>
              <a:r>
                <a:rPr b="1" lang="en" sz="1800">
                  <a:solidFill>
                    <a:srgbClr val="FFFFFF"/>
                  </a:solidFill>
                  <a:latin typeface="Open Sans"/>
                  <a:ea typeface="Open Sans"/>
                  <a:cs typeface="Open Sans"/>
                  <a:sym typeface="Open Sans"/>
                </a:rPr>
                <a:t>.js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sp>
        <p:nvSpPr>
          <p:cNvPr id="929" name="Google Shape;929;p13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930" name="Google Shape;930;p138"/>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latin typeface="Open Sans"/>
                <a:ea typeface="Open Sans"/>
                <a:cs typeface="Open Sans"/>
                <a:sym typeface="Open Sans"/>
              </a:rPr>
              <a:t>‹#›</a:t>
            </a:fld>
            <a:endParaRPr sz="1300">
              <a:solidFill>
                <a:srgbClr val="000000"/>
              </a:solidFill>
              <a:latin typeface="Open Sans"/>
              <a:ea typeface="Open Sans"/>
              <a:cs typeface="Open Sans"/>
              <a:sym typeface="Open Sans"/>
            </a:endParaRPr>
          </a:p>
        </p:txBody>
      </p:sp>
      <p:pic>
        <p:nvPicPr>
          <p:cNvPr id="931" name="Google Shape;931;p138"/>
          <p:cNvPicPr preferRelativeResize="0"/>
          <p:nvPr/>
        </p:nvPicPr>
        <p:blipFill rotWithShape="1">
          <a:blip r:embed="rId3">
            <a:alphaModFix/>
          </a:blip>
          <a:srcRect b="0" l="0" r="0" t="78740"/>
          <a:stretch/>
        </p:blipFill>
        <p:spPr>
          <a:xfrm>
            <a:off x="152400" y="4747507"/>
            <a:ext cx="8839199" cy="448500"/>
          </a:xfrm>
          <a:prstGeom prst="rect">
            <a:avLst/>
          </a:prstGeom>
          <a:noFill/>
          <a:ln cap="flat" cmpd="sng" w="19050">
            <a:solidFill>
              <a:srgbClr val="000000"/>
            </a:solidFill>
            <a:prstDash val="solid"/>
            <a:round/>
            <a:headEnd len="sm" w="sm" type="none"/>
            <a:tailEnd len="sm" w="sm" type="none"/>
          </a:ln>
        </p:spPr>
      </p:pic>
      <p:sp>
        <p:nvSpPr>
          <p:cNvPr id="932" name="Google Shape;932;p138"/>
          <p:cNvSpPr txBox="1"/>
          <p:nvPr/>
        </p:nvSpPr>
        <p:spPr>
          <a:xfrm>
            <a:off x="161550" y="5359125"/>
            <a:ext cx="8758800" cy="905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Char char="●"/>
            </a:pPr>
            <a:r>
              <a:rPr b="1" lang="en" sz="1800">
                <a:solidFill>
                  <a:schemeClr val="dk1"/>
                </a:solidFill>
                <a:latin typeface="Open Sans"/>
                <a:ea typeface="Open Sans"/>
                <a:cs typeface="Open Sans"/>
                <a:sym typeface="Open Sans"/>
              </a:rPr>
              <a:t>Line 12 </a:t>
            </a:r>
            <a:r>
              <a:rPr lang="en" sz="1800">
                <a:latin typeface="Open Sans"/>
                <a:ea typeface="Open Sans"/>
                <a:cs typeface="Open Sans"/>
                <a:sym typeface="Open Sans"/>
              </a:rPr>
              <a:t>c</a:t>
            </a:r>
            <a:r>
              <a:rPr lang="en" sz="1800">
                <a:latin typeface="Open Sans"/>
                <a:ea typeface="Open Sans"/>
                <a:cs typeface="Open Sans"/>
                <a:sym typeface="Open Sans"/>
              </a:rPr>
              <a:t>reates the app which will handle sending and receiving data between the web-page and the Bot.</a:t>
            </a:r>
            <a:endParaRPr sz="1800">
              <a:solidFill>
                <a:srgbClr val="000000"/>
              </a:solidFill>
              <a:latin typeface="Open Sans"/>
              <a:ea typeface="Open Sans"/>
              <a:cs typeface="Open Sans"/>
              <a:sym typeface="Open Sans"/>
            </a:endParaRPr>
          </a:p>
        </p:txBody>
      </p:sp>
      <p:pic>
        <p:nvPicPr>
          <p:cNvPr id="933" name="Google Shape;933;p138"/>
          <p:cNvPicPr preferRelativeResize="0"/>
          <p:nvPr/>
        </p:nvPicPr>
        <p:blipFill>
          <a:blip r:embed="rId4">
            <a:alphaModFix/>
          </a:blip>
          <a:stretch>
            <a:fillRect/>
          </a:stretch>
        </p:blipFill>
        <p:spPr>
          <a:xfrm>
            <a:off x="152400" y="2064000"/>
            <a:ext cx="8839198" cy="1201444"/>
          </a:xfrm>
          <a:prstGeom prst="rect">
            <a:avLst/>
          </a:prstGeom>
          <a:noFill/>
          <a:ln cap="flat" cmpd="sng" w="19050">
            <a:solidFill>
              <a:srgbClr val="000000"/>
            </a:solidFill>
            <a:prstDash val="solid"/>
            <a:round/>
            <a:headEnd len="sm" w="sm" type="none"/>
            <a:tailEnd len="sm" w="sm" type="none"/>
          </a:ln>
        </p:spPr>
      </p:pic>
      <p:sp>
        <p:nvSpPr>
          <p:cNvPr id="934" name="Google Shape;934;p138"/>
          <p:cNvSpPr txBox="1"/>
          <p:nvPr/>
        </p:nvSpPr>
        <p:spPr>
          <a:xfrm>
            <a:off x="161550" y="3238825"/>
            <a:ext cx="8758800" cy="1608300"/>
          </a:xfrm>
          <a:prstGeom prst="rect">
            <a:avLst/>
          </a:prstGeom>
          <a:noFill/>
          <a:ln>
            <a:noFill/>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Open Sans"/>
              <a:buChar char="●"/>
            </a:pPr>
            <a:r>
              <a:rPr b="1" lang="en" sz="1800">
                <a:latin typeface="Open Sans"/>
                <a:ea typeface="Open Sans"/>
                <a:cs typeface="Open Sans"/>
                <a:sym typeface="Open Sans"/>
              </a:rPr>
              <a:t>Lines 9-10:</a:t>
            </a:r>
            <a:r>
              <a:rPr lang="en" sz="1800">
                <a:latin typeface="Open Sans"/>
                <a:ea typeface="Open Sans"/>
                <a:cs typeface="Open Sans"/>
                <a:sym typeface="Open Sans"/>
              </a:rPr>
              <a:t> </a:t>
            </a:r>
            <a:r>
              <a:rPr lang="en" sz="1800">
                <a:solidFill>
                  <a:schemeClr val="dk1"/>
                </a:solidFill>
                <a:latin typeface="Open Sans"/>
                <a:ea typeface="Open Sans"/>
                <a:cs typeface="Open Sans"/>
                <a:sym typeface="Open Sans"/>
              </a:rPr>
              <a:t>Later in this workshop, we'll paste some information here that allows us to interact with a service hosted on Microsoft Azure. Functions lower in this file use these variables. </a:t>
            </a:r>
            <a:endParaRPr sz="1800">
              <a:latin typeface="Open Sans"/>
              <a:ea typeface="Open Sans"/>
              <a:cs typeface="Open Sans"/>
              <a:sym typeface="Open Sans"/>
            </a:endParaRPr>
          </a:p>
        </p:txBody>
      </p:sp>
      <p:grpSp>
        <p:nvGrpSpPr>
          <p:cNvPr id="935" name="Google Shape;935;p138"/>
          <p:cNvGrpSpPr/>
          <p:nvPr/>
        </p:nvGrpSpPr>
        <p:grpSpPr>
          <a:xfrm>
            <a:off x="3760500" y="1527625"/>
            <a:ext cx="1623000" cy="595200"/>
            <a:chOff x="5286000" y="2432425"/>
            <a:chExt cx="1623000" cy="595200"/>
          </a:xfrm>
        </p:grpSpPr>
        <p:sp>
          <p:nvSpPr>
            <p:cNvPr id="936" name="Google Shape;936;p138"/>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38"/>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app.js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1" name="Shape 941"/>
        <p:cNvGrpSpPr/>
        <p:nvPr/>
      </p:nvGrpSpPr>
      <p:grpSpPr>
        <a:xfrm>
          <a:off x="0" y="0"/>
          <a:ext cx="0" cy="0"/>
          <a:chOff x="0" y="0"/>
          <a:chExt cx="0" cy="0"/>
        </a:xfrm>
      </p:grpSpPr>
      <p:sp>
        <p:nvSpPr>
          <p:cNvPr id="942" name="Google Shape;942;p13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943" name="Google Shape;943;p139"/>
          <p:cNvSpPr txBox="1"/>
          <p:nvPr/>
        </p:nvSpPr>
        <p:spPr>
          <a:xfrm>
            <a:off x="161550" y="3078950"/>
            <a:ext cx="8820900" cy="447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Char char="●"/>
            </a:pPr>
            <a:r>
              <a:rPr b="1" lang="en" sz="1800">
                <a:latin typeface="Open Sans"/>
                <a:ea typeface="Open Sans"/>
                <a:cs typeface="Open Sans"/>
                <a:sym typeface="Open Sans"/>
              </a:rPr>
              <a:t>Lines 15-16</a:t>
            </a:r>
            <a:r>
              <a:rPr lang="en" sz="1800">
                <a:latin typeface="Open Sans"/>
                <a:ea typeface="Open Sans"/>
                <a:cs typeface="Open Sans"/>
                <a:sym typeface="Open Sans"/>
              </a:rPr>
              <a:t> s</a:t>
            </a:r>
            <a:r>
              <a:rPr lang="en" sz="1800">
                <a:latin typeface="Open Sans"/>
                <a:ea typeface="Open Sans"/>
                <a:cs typeface="Open Sans"/>
                <a:sym typeface="Open Sans"/>
              </a:rPr>
              <a:t>et the path for the views and rendering method.</a:t>
            </a:r>
            <a:endParaRPr sz="1800">
              <a:solidFill>
                <a:srgbClr val="000000"/>
              </a:solidFill>
              <a:latin typeface="Open Sans"/>
              <a:ea typeface="Open Sans"/>
              <a:cs typeface="Open Sans"/>
              <a:sym typeface="Open Sans"/>
            </a:endParaRPr>
          </a:p>
        </p:txBody>
      </p:sp>
      <p:sp>
        <p:nvSpPr>
          <p:cNvPr id="944" name="Google Shape;944;p139"/>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latin typeface="Open Sans"/>
                <a:ea typeface="Open Sans"/>
                <a:cs typeface="Open Sans"/>
                <a:sym typeface="Open Sans"/>
              </a:rPr>
              <a:t>‹#›</a:t>
            </a:fld>
            <a:endParaRPr sz="1300">
              <a:solidFill>
                <a:srgbClr val="000000"/>
              </a:solidFill>
              <a:latin typeface="Open Sans"/>
              <a:ea typeface="Open Sans"/>
              <a:cs typeface="Open Sans"/>
              <a:sym typeface="Open Sans"/>
            </a:endParaRPr>
          </a:p>
        </p:txBody>
      </p:sp>
      <p:pic>
        <p:nvPicPr>
          <p:cNvPr id="945" name="Google Shape;945;p139"/>
          <p:cNvPicPr preferRelativeResize="0"/>
          <p:nvPr/>
        </p:nvPicPr>
        <p:blipFill>
          <a:blip r:embed="rId3">
            <a:alphaModFix/>
          </a:blip>
          <a:stretch>
            <a:fillRect/>
          </a:stretch>
        </p:blipFill>
        <p:spPr>
          <a:xfrm>
            <a:off x="152400" y="1791613"/>
            <a:ext cx="8839201" cy="1284328"/>
          </a:xfrm>
          <a:prstGeom prst="rect">
            <a:avLst/>
          </a:prstGeom>
          <a:noFill/>
          <a:ln cap="flat" cmpd="sng" w="19050">
            <a:solidFill>
              <a:srgbClr val="000000"/>
            </a:solidFill>
            <a:prstDash val="solid"/>
            <a:round/>
            <a:headEnd len="sm" w="sm" type="none"/>
            <a:tailEnd len="sm" w="sm" type="none"/>
          </a:ln>
        </p:spPr>
      </p:pic>
      <p:pic>
        <p:nvPicPr>
          <p:cNvPr id="946" name="Google Shape;946;p139"/>
          <p:cNvPicPr preferRelativeResize="0"/>
          <p:nvPr/>
        </p:nvPicPr>
        <p:blipFill rotWithShape="1">
          <a:blip r:embed="rId4">
            <a:alphaModFix/>
          </a:blip>
          <a:srcRect b="0" l="0" r="0" t="3006"/>
          <a:stretch/>
        </p:blipFill>
        <p:spPr>
          <a:xfrm>
            <a:off x="152400" y="3614625"/>
            <a:ext cx="8839202" cy="1806575"/>
          </a:xfrm>
          <a:prstGeom prst="rect">
            <a:avLst/>
          </a:prstGeom>
          <a:noFill/>
          <a:ln cap="flat" cmpd="sng" w="19050">
            <a:solidFill>
              <a:srgbClr val="000000"/>
            </a:solidFill>
            <a:prstDash val="solid"/>
            <a:round/>
            <a:headEnd len="sm" w="sm" type="none"/>
            <a:tailEnd len="sm" w="sm" type="none"/>
          </a:ln>
        </p:spPr>
      </p:pic>
      <p:sp>
        <p:nvSpPr>
          <p:cNvPr id="947" name="Google Shape;947;p139"/>
          <p:cNvSpPr txBox="1"/>
          <p:nvPr/>
        </p:nvSpPr>
        <p:spPr>
          <a:xfrm>
            <a:off x="152400" y="5456425"/>
            <a:ext cx="8839200" cy="911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Char char="●"/>
            </a:pPr>
            <a:r>
              <a:rPr b="1" lang="en" sz="1800">
                <a:latin typeface="Open Sans"/>
                <a:ea typeface="Open Sans"/>
                <a:cs typeface="Open Sans"/>
                <a:sym typeface="Open Sans"/>
              </a:rPr>
              <a:t>Line 22:</a:t>
            </a:r>
            <a:r>
              <a:rPr lang="en" sz="1800">
                <a:latin typeface="Open Sans"/>
                <a:ea typeface="Open Sans"/>
                <a:cs typeface="Open Sans"/>
                <a:sym typeface="Open Sans"/>
              </a:rPr>
              <a:t> Set the path for the static (non-rendered) files.</a:t>
            </a:r>
            <a:endParaRPr sz="1800">
              <a:latin typeface="Open Sans"/>
              <a:ea typeface="Open Sans"/>
              <a:cs typeface="Open Sans"/>
              <a:sym typeface="Open Sans"/>
            </a:endParaRPr>
          </a:p>
          <a:p>
            <a:pPr indent="-342900" lvl="0" marL="457200" rtl="0" algn="l">
              <a:lnSpc>
                <a:spcPct val="115000"/>
              </a:lnSpc>
              <a:spcBef>
                <a:spcPts val="1000"/>
              </a:spcBef>
              <a:spcAft>
                <a:spcPts val="1000"/>
              </a:spcAft>
              <a:buSzPts val="1800"/>
              <a:buChar char="●"/>
            </a:pPr>
            <a:r>
              <a:rPr b="1" lang="en" sz="1800">
                <a:latin typeface="Open Sans"/>
                <a:ea typeface="Open Sans"/>
                <a:cs typeface="Open Sans"/>
                <a:sym typeface="Open Sans"/>
              </a:rPr>
              <a:t>Line 24-27:</a:t>
            </a:r>
            <a:r>
              <a:rPr lang="en" sz="1800">
                <a:latin typeface="Open Sans"/>
                <a:ea typeface="Open Sans"/>
                <a:cs typeface="Open Sans"/>
                <a:sym typeface="Open Sans"/>
              </a:rPr>
              <a:t> When a user types the URL of our webapp, send them the home page (</a:t>
            </a:r>
            <a:r>
              <a:rPr b="1" lang="en" sz="1800">
                <a:latin typeface="Consolas"/>
                <a:ea typeface="Consolas"/>
                <a:cs typeface="Consolas"/>
                <a:sym typeface="Consolas"/>
              </a:rPr>
              <a:t>index.ejs).</a:t>
            </a:r>
            <a:r>
              <a:rPr lang="en" sz="2200">
                <a:latin typeface="Open Sans"/>
                <a:ea typeface="Open Sans"/>
                <a:cs typeface="Open Sans"/>
                <a:sym typeface="Open Sans"/>
              </a:rPr>
              <a:t> </a:t>
            </a:r>
            <a:endParaRPr sz="2200">
              <a:solidFill>
                <a:srgbClr val="000000"/>
              </a:solidFill>
              <a:latin typeface="Open Sans"/>
              <a:ea typeface="Open Sans"/>
              <a:cs typeface="Open Sans"/>
              <a:sym typeface="Open Sans"/>
            </a:endParaRPr>
          </a:p>
        </p:txBody>
      </p:sp>
      <p:grpSp>
        <p:nvGrpSpPr>
          <p:cNvPr id="948" name="Google Shape;948;p139"/>
          <p:cNvGrpSpPr/>
          <p:nvPr/>
        </p:nvGrpSpPr>
        <p:grpSpPr>
          <a:xfrm>
            <a:off x="3760500" y="1252825"/>
            <a:ext cx="1623000" cy="595200"/>
            <a:chOff x="5286000" y="2432425"/>
            <a:chExt cx="1623000" cy="595200"/>
          </a:xfrm>
        </p:grpSpPr>
        <p:sp>
          <p:nvSpPr>
            <p:cNvPr id="949" name="Google Shape;949;p139"/>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39"/>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app.js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4" name="Shape 954"/>
        <p:cNvGrpSpPr/>
        <p:nvPr/>
      </p:nvGrpSpPr>
      <p:grpSpPr>
        <a:xfrm>
          <a:off x="0" y="0"/>
          <a:ext cx="0" cy="0"/>
          <a:chOff x="0" y="0"/>
          <a:chExt cx="0" cy="0"/>
        </a:xfrm>
      </p:grpSpPr>
      <p:sp>
        <p:nvSpPr>
          <p:cNvPr id="955" name="Google Shape;955;p14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956" name="Google Shape;956;p140"/>
          <p:cNvSpPr txBox="1"/>
          <p:nvPr/>
        </p:nvSpPr>
        <p:spPr>
          <a:xfrm>
            <a:off x="493338" y="5179450"/>
            <a:ext cx="8157300" cy="1803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Char char="●"/>
            </a:pPr>
            <a:r>
              <a:rPr b="1" lang="en" sz="1800">
                <a:latin typeface="Open Sans"/>
                <a:ea typeface="Open Sans"/>
                <a:cs typeface="Open Sans"/>
                <a:sym typeface="Open Sans"/>
              </a:rPr>
              <a:t>Line 29-30:</a:t>
            </a:r>
            <a:r>
              <a:rPr lang="en" sz="1800">
                <a:latin typeface="Open Sans"/>
                <a:ea typeface="Open Sans"/>
                <a:cs typeface="Open Sans"/>
                <a:sym typeface="Open Sans"/>
              </a:rPr>
              <a:t> Get the question from the form.</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Char char="●"/>
            </a:pPr>
            <a:r>
              <a:rPr b="1" lang="en" sz="1800">
                <a:latin typeface="Open Sans"/>
                <a:ea typeface="Open Sans"/>
                <a:cs typeface="Open Sans"/>
                <a:sym typeface="Open Sans"/>
              </a:rPr>
              <a:t>Line 32-38:</a:t>
            </a:r>
            <a:r>
              <a:rPr lang="en" sz="1800">
                <a:latin typeface="Open Sans"/>
                <a:ea typeface="Open Sans"/>
                <a:cs typeface="Open Sans"/>
                <a:sym typeface="Open Sans"/>
              </a:rPr>
              <a:t> Send question input to the Azure Bot via a </a:t>
            </a:r>
            <a:r>
              <a:rPr b="1" lang="en" sz="1800">
                <a:latin typeface="Consolas"/>
                <a:ea typeface="Consolas"/>
                <a:cs typeface="Consolas"/>
                <a:sym typeface="Consolas"/>
              </a:rPr>
              <a:t>post</a:t>
            </a:r>
            <a:r>
              <a:rPr lang="en" sz="1800">
                <a:latin typeface="Open Sans"/>
                <a:ea typeface="Open Sans"/>
                <a:cs typeface="Open Sans"/>
                <a:sym typeface="Open Sans"/>
              </a:rPr>
              <a:t> request.</a:t>
            </a:r>
            <a:endParaRPr sz="1800">
              <a:latin typeface="Open Sans"/>
              <a:ea typeface="Open Sans"/>
              <a:cs typeface="Open Sans"/>
              <a:sym typeface="Open Sans"/>
            </a:endParaRPr>
          </a:p>
          <a:p>
            <a:pPr indent="-342900" lvl="0" marL="457200" rtl="0" algn="l">
              <a:lnSpc>
                <a:spcPct val="115000"/>
              </a:lnSpc>
              <a:spcBef>
                <a:spcPts val="1000"/>
              </a:spcBef>
              <a:spcAft>
                <a:spcPts val="1000"/>
              </a:spcAft>
              <a:buSzPts val="1800"/>
              <a:buFont typeface="Open Sans"/>
              <a:buChar char="●"/>
            </a:pPr>
            <a:r>
              <a:rPr b="1" lang="en" sz="1800">
                <a:latin typeface="Open Sans"/>
                <a:ea typeface="Open Sans"/>
                <a:cs typeface="Open Sans"/>
                <a:sym typeface="Open Sans"/>
              </a:rPr>
              <a:t>Line 39-40:</a:t>
            </a:r>
            <a:r>
              <a:rPr lang="en" sz="1800">
                <a:latin typeface="Open Sans"/>
                <a:ea typeface="Open Sans"/>
                <a:cs typeface="Open Sans"/>
                <a:sym typeface="Open Sans"/>
              </a:rPr>
              <a:t> Send the Bot response back to the web-page.</a:t>
            </a:r>
            <a:endParaRPr sz="1800">
              <a:solidFill>
                <a:srgbClr val="000000"/>
              </a:solidFill>
              <a:latin typeface="Open Sans"/>
              <a:ea typeface="Open Sans"/>
              <a:cs typeface="Open Sans"/>
              <a:sym typeface="Open Sans"/>
            </a:endParaRPr>
          </a:p>
        </p:txBody>
      </p:sp>
      <p:sp>
        <p:nvSpPr>
          <p:cNvPr id="957" name="Google Shape;957;p140"/>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latin typeface="Open Sans"/>
                <a:ea typeface="Open Sans"/>
                <a:cs typeface="Open Sans"/>
                <a:sym typeface="Open Sans"/>
              </a:rPr>
              <a:t>‹#›</a:t>
            </a:fld>
            <a:endParaRPr sz="1300">
              <a:solidFill>
                <a:srgbClr val="000000"/>
              </a:solidFill>
              <a:latin typeface="Open Sans"/>
              <a:ea typeface="Open Sans"/>
              <a:cs typeface="Open Sans"/>
              <a:sym typeface="Open Sans"/>
            </a:endParaRPr>
          </a:p>
        </p:txBody>
      </p:sp>
      <p:pic>
        <p:nvPicPr>
          <p:cNvPr id="958" name="Google Shape;958;p140"/>
          <p:cNvPicPr preferRelativeResize="0"/>
          <p:nvPr/>
        </p:nvPicPr>
        <p:blipFill rotWithShape="1">
          <a:blip r:embed="rId3">
            <a:alphaModFix/>
          </a:blip>
          <a:srcRect b="2047" l="0" r="0" t="0"/>
          <a:stretch/>
        </p:blipFill>
        <p:spPr>
          <a:xfrm>
            <a:off x="1312286" y="1767750"/>
            <a:ext cx="6519425" cy="3203674"/>
          </a:xfrm>
          <a:prstGeom prst="rect">
            <a:avLst/>
          </a:prstGeom>
          <a:noFill/>
          <a:ln cap="flat" cmpd="sng" w="19050">
            <a:solidFill>
              <a:srgbClr val="000000"/>
            </a:solidFill>
            <a:prstDash val="solid"/>
            <a:round/>
            <a:headEnd len="sm" w="sm" type="none"/>
            <a:tailEnd len="sm" w="sm" type="none"/>
          </a:ln>
        </p:spPr>
      </p:pic>
      <p:grpSp>
        <p:nvGrpSpPr>
          <p:cNvPr id="959" name="Google Shape;959;p140"/>
          <p:cNvGrpSpPr/>
          <p:nvPr/>
        </p:nvGrpSpPr>
        <p:grpSpPr>
          <a:xfrm>
            <a:off x="3760500" y="1249825"/>
            <a:ext cx="1623000" cy="595200"/>
            <a:chOff x="5286000" y="2432425"/>
            <a:chExt cx="1623000" cy="595200"/>
          </a:xfrm>
        </p:grpSpPr>
        <p:sp>
          <p:nvSpPr>
            <p:cNvPr id="960" name="Google Shape;960;p140"/>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40"/>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app.js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14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solidFill>
                <a:srgbClr val="000000"/>
              </a:solidFill>
              <a:latin typeface="Open Sans"/>
              <a:ea typeface="Open Sans"/>
              <a:cs typeface="Open Sans"/>
              <a:sym typeface="Open Sans"/>
            </a:endParaRPr>
          </a:p>
        </p:txBody>
      </p:sp>
      <p:sp>
        <p:nvSpPr>
          <p:cNvPr id="967" name="Google Shape;967;p141"/>
          <p:cNvSpPr txBox="1"/>
          <p:nvPr/>
        </p:nvSpPr>
        <p:spPr>
          <a:xfrm>
            <a:off x="590850" y="2508650"/>
            <a:ext cx="7962300" cy="89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The final line of </a:t>
            </a:r>
            <a:r>
              <a:rPr b="1" lang="en" sz="1800">
                <a:solidFill>
                  <a:schemeClr val="dk1"/>
                </a:solidFill>
                <a:latin typeface="Consolas"/>
                <a:ea typeface="Consolas"/>
                <a:cs typeface="Consolas"/>
                <a:sym typeface="Consolas"/>
              </a:rPr>
              <a:t>app.js</a:t>
            </a:r>
            <a:r>
              <a:rPr lang="en" sz="1800">
                <a:latin typeface="Open Sans"/>
                <a:ea typeface="Open Sans"/>
                <a:cs typeface="Open Sans"/>
                <a:sym typeface="Open Sans"/>
              </a:rPr>
              <a:t> starts the app </a:t>
            </a:r>
            <a:r>
              <a:rPr lang="en" sz="1800">
                <a:latin typeface="Open Sans"/>
                <a:ea typeface="Open Sans"/>
                <a:cs typeface="Open Sans"/>
                <a:sym typeface="Open Sans"/>
              </a:rPr>
              <a:t>and log its success to the terminal!</a:t>
            </a:r>
            <a:endParaRPr sz="1800">
              <a:solidFill>
                <a:srgbClr val="000000"/>
              </a:solidFill>
              <a:latin typeface="Open Sans"/>
              <a:ea typeface="Open Sans"/>
              <a:cs typeface="Open Sans"/>
              <a:sym typeface="Open Sans"/>
            </a:endParaRPr>
          </a:p>
        </p:txBody>
      </p:sp>
      <p:sp>
        <p:nvSpPr>
          <p:cNvPr id="968" name="Google Shape;968;p141"/>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latin typeface="Open Sans"/>
                <a:ea typeface="Open Sans"/>
                <a:cs typeface="Open Sans"/>
                <a:sym typeface="Open Sans"/>
              </a:rPr>
              <a:t>‹#›</a:t>
            </a:fld>
            <a:endParaRPr sz="1300">
              <a:solidFill>
                <a:srgbClr val="000000"/>
              </a:solidFill>
              <a:latin typeface="Open Sans"/>
              <a:ea typeface="Open Sans"/>
              <a:cs typeface="Open Sans"/>
              <a:sym typeface="Open Sans"/>
            </a:endParaRPr>
          </a:p>
        </p:txBody>
      </p:sp>
      <p:pic>
        <p:nvPicPr>
          <p:cNvPr id="969" name="Google Shape;969;p141"/>
          <p:cNvPicPr preferRelativeResize="0"/>
          <p:nvPr/>
        </p:nvPicPr>
        <p:blipFill>
          <a:blip r:embed="rId3">
            <a:alphaModFix/>
          </a:blip>
          <a:stretch>
            <a:fillRect/>
          </a:stretch>
        </p:blipFill>
        <p:spPr>
          <a:xfrm>
            <a:off x="152400" y="2051325"/>
            <a:ext cx="8839201" cy="302746"/>
          </a:xfrm>
          <a:prstGeom prst="rect">
            <a:avLst/>
          </a:prstGeom>
          <a:noFill/>
          <a:ln cap="flat" cmpd="sng" w="19050">
            <a:solidFill>
              <a:srgbClr val="000000"/>
            </a:solidFill>
            <a:prstDash val="solid"/>
            <a:round/>
            <a:headEnd len="sm" w="sm" type="none"/>
            <a:tailEnd len="sm" w="sm" type="none"/>
          </a:ln>
        </p:spPr>
      </p:pic>
      <p:pic>
        <p:nvPicPr>
          <p:cNvPr id="970" name="Google Shape;970;p141"/>
          <p:cNvPicPr preferRelativeResize="0"/>
          <p:nvPr/>
        </p:nvPicPr>
        <p:blipFill>
          <a:blip r:embed="rId4">
            <a:alphaModFix/>
          </a:blip>
          <a:stretch>
            <a:fillRect/>
          </a:stretch>
        </p:blipFill>
        <p:spPr>
          <a:xfrm>
            <a:off x="143250" y="3721144"/>
            <a:ext cx="8839201" cy="2342730"/>
          </a:xfrm>
          <a:prstGeom prst="rect">
            <a:avLst/>
          </a:prstGeom>
          <a:noFill/>
          <a:ln cap="flat" cmpd="sng" w="19050">
            <a:solidFill>
              <a:srgbClr val="000000"/>
            </a:solidFill>
            <a:prstDash val="solid"/>
            <a:round/>
            <a:headEnd len="sm" w="sm" type="none"/>
            <a:tailEnd len="sm" w="sm" type="none"/>
          </a:ln>
        </p:spPr>
      </p:pic>
      <p:grpSp>
        <p:nvGrpSpPr>
          <p:cNvPr id="971" name="Google Shape;971;p141"/>
          <p:cNvGrpSpPr/>
          <p:nvPr/>
        </p:nvGrpSpPr>
        <p:grpSpPr>
          <a:xfrm>
            <a:off x="3760500" y="1527625"/>
            <a:ext cx="1623000" cy="595200"/>
            <a:chOff x="5286000" y="2432425"/>
            <a:chExt cx="1623000" cy="595200"/>
          </a:xfrm>
        </p:grpSpPr>
        <p:sp>
          <p:nvSpPr>
            <p:cNvPr id="972" name="Google Shape;972;p141"/>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41"/>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app.js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42"/>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42"/>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Okay! That’s how we handle the requests and the responses. But, where do the requests actually come from?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The form on the webpage! Let's look at index.ejs. </a:t>
            </a:r>
            <a:endParaRPr b="1" sz="2800">
              <a:solidFill>
                <a:schemeClr val="lt1"/>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14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 views/index.ejs</a:t>
            </a:r>
            <a:endParaRPr b="1" sz="3000">
              <a:solidFill>
                <a:srgbClr val="000000"/>
              </a:solidFill>
              <a:latin typeface="Open Sans"/>
              <a:ea typeface="Open Sans"/>
              <a:cs typeface="Open Sans"/>
              <a:sym typeface="Open Sans"/>
            </a:endParaRPr>
          </a:p>
        </p:txBody>
      </p:sp>
      <p:sp>
        <p:nvSpPr>
          <p:cNvPr id="985" name="Google Shape;985;p143"/>
          <p:cNvSpPr txBox="1"/>
          <p:nvPr/>
        </p:nvSpPr>
        <p:spPr>
          <a:xfrm>
            <a:off x="355050" y="4897250"/>
            <a:ext cx="8433900" cy="202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Open Sans"/>
                <a:ea typeface="Open Sans"/>
                <a:cs typeface="Open Sans"/>
                <a:sym typeface="Open Sans"/>
              </a:rPr>
              <a:t>Creates a simple form (the place where you typed questions). </a:t>
            </a:r>
            <a:endParaRPr sz="1800">
              <a:latin typeface="Open Sans"/>
              <a:ea typeface="Open Sans"/>
              <a:cs typeface="Open Sans"/>
              <a:sym typeface="Open Sans"/>
            </a:endParaRPr>
          </a:p>
          <a:p>
            <a:pPr indent="0" lvl="0" marL="0" rtl="0" algn="l">
              <a:lnSpc>
                <a:spcPct val="115000"/>
              </a:lnSpc>
              <a:spcBef>
                <a:spcPts val="1000"/>
              </a:spcBef>
              <a:spcAft>
                <a:spcPts val="0"/>
              </a:spcAft>
              <a:buNone/>
            </a:pPr>
            <a:r>
              <a:rPr lang="en" sz="1800">
                <a:latin typeface="Open Sans"/>
                <a:ea typeface="Open Sans"/>
                <a:cs typeface="Open Sans"/>
                <a:sym typeface="Open Sans"/>
              </a:rPr>
              <a:t>On Line 139, the question field has the attribute </a:t>
            </a:r>
            <a:r>
              <a:rPr b="1" lang="en" sz="1800">
                <a:latin typeface="Courier New"/>
                <a:ea typeface="Courier New"/>
                <a:cs typeface="Courier New"/>
                <a:sym typeface="Courier New"/>
              </a:rPr>
              <a:t>name</a:t>
            </a:r>
            <a:r>
              <a:rPr lang="en" sz="1800">
                <a:latin typeface="Open Sans"/>
                <a:ea typeface="Open Sans"/>
                <a:cs typeface="Open Sans"/>
                <a:sym typeface="Open Sans"/>
              </a:rPr>
              <a:t> with the value </a:t>
            </a:r>
            <a:r>
              <a:rPr b="1" lang="en" sz="1800">
                <a:latin typeface="Consolas"/>
                <a:ea typeface="Consolas"/>
                <a:cs typeface="Consolas"/>
                <a:sym typeface="Consolas"/>
              </a:rPr>
              <a:t>query</a:t>
            </a:r>
            <a:r>
              <a:rPr lang="en" sz="1800">
                <a:latin typeface="Open Sans"/>
                <a:ea typeface="Open Sans"/>
                <a:cs typeface="Open Sans"/>
                <a:sym typeface="Open Sans"/>
              </a:rPr>
              <a:t>.</a:t>
            </a:r>
            <a:endParaRPr sz="1800">
              <a:latin typeface="Open Sans"/>
              <a:ea typeface="Open Sans"/>
              <a:cs typeface="Open Sans"/>
              <a:sym typeface="Open Sans"/>
            </a:endParaRPr>
          </a:p>
          <a:p>
            <a:pPr indent="0" lvl="0" marL="0" rtl="0" algn="l">
              <a:lnSpc>
                <a:spcPct val="115000"/>
              </a:lnSpc>
              <a:spcBef>
                <a:spcPts val="1000"/>
              </a:spcBef>
              <a:spcAft>
                <a:spcPts val="1000"/>
              </a:spcAft>
              <a:buNone/>
            </a:pPr>
            <a:r>
              <a:rPr lang="en" sz="1800">
                <a:latin typeface="Open Sans"/>
                <a:ea typeface="Open Sans"/>
                <a:cs typeface="Open Sans"/>
                <a:sym typeface="Open Sans"/>
              </a:rPr>
              <a:t>Submitting this form calls the query event handler in </a:t>
            </a:r>
            <a:r>
              <a:rPr b="1" lang="en" sz="1800">
                <a:latin typeface="Courier New"/>
                <a:ea typeface="Courier New"/>
                <a:cs typeface="Courier New"/>
                <a:sym typeface="Courier New"/>
              </a:rPr>
              <a:t>app.js,</a:t>
            </a:r>
            <a:r>
              <a:rPr lang="en" sz="1800">
                <a:latin typeface="Open Sans"/>
                <a:ea typeface="Open Sans"/>
                <a:cs typeface="Open Sans"/>
                <a:sym typeface="Open Sans"/>
              </a:rPr>
              <a:t>which sends the question to our bot! </a:t>
            </a:r>
            <a:endParaRPr sz="1800">
              <a:latin typeface="Open Sans"/>
              <a:ea typeface="Open Sans"/>
              <a:cs typeface="Open Sans"/>
              <a:sym typeface="Open Sans"/>
            </a:endParaRPr>
          </a:p>
        </p:txBody>
      </p:sp>
      <p:sp>
        <p:nvSpPr>
          <p:cNvPr id="986" name="Google Shape;986;p14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latin typeface="Open Sans"/>
                <a:ea typeface="Open Sans"/>
                <a:cs typeface="Open Sans"/>
                <a:sym typeface="Open Sans"/>
              </a:rPr>
              <a:t>‹#›</a:t>
            </a:fld>
            <a:endParaRPr sz="1300">
              <a:solidFill>
                <a:srgbClr val="000000"/>
              </a:solidFill>
              <a:latin typeface="Open Sans"/>
              <a:ea typeface="Open Sans"/>
              <a:cs typeface="Open Sans"/>
              <a:sym typeface="Open Sans"/>
            </a:endParaRPr>
          </a:p>
        </p:txBody>
      </p:sp>
      <p:pic>
        <p:nvPicPr>
          <p:cNvPr id="987" name="Google Shape;987;p143"/>
          <p:cNvPicPr preferRelativeResize="0"/>
          <p:nvPr/>
        </p:nvPicPr>
        <p:blipFill>
          <a:blip r:embed="rId3">
            <a:alphaModFix/>
          </a:blip>
          <a:stretch>
            <a:fillRect/>
          </a:stretch>
        </p:blipFill>
        <p:spPr>
          <a:xfrm>
            <a:off x="152400" y="1785750"/>
            <a:ext cx="8839202" cy="2897860"/>
          </a:xfrm>
          <a:prstGeom prst="rect">
            <a:avLst/>
          </a:prstGeom>
          <a:noFill/>
          <a:ln cap="flat" cmpd="sng" w="19050">
            <a:solidFill>
              <a:srgbClr val="000000"/>
            </a:solidFill>
            <a:prstDash val="solid"/>
            <a:round/>
            <a:headEnd len="sm" w="sm" type="none"/>
            <a:tailEnd len="sm" w="sm" type="none"/>
          </a:ln>
        </p:spPr>
      </p:pic>
      <p:grpSp>
        <p:nvGrpSpPr>
          <p:cNvPr id="988" name="Google Shape;988;p143"/>
          <p:cNvGrpSpPr/>
          <p:nvPr/>
        </p:nvGrpSpPr>
        <p:grpSpPr>
          <a:xfrm>
            <a:off x="3760500" y="1299025"/>
            <a:ext cx="1623000" cy="595200"/>
            <a:chOff x="5286000" y="2432425"/>
            <a:chExt cx="1623000" cy="595200"/>
          </a:xfrm>
        </p:grpSpPr>
        <p:sp>
          <p:nvSpPr>
            <p:cNvPr id="989" name="Google Shape;989;p143"/>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43"/>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index.ejs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p14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 public/javascripts/index.js</a:t>
            </a:r>
            <a:endParaRPr b="1" sz="3000">
              <a:solidFill>
                <a:srgbClr val="000000"/>
              </a:solidFill>
              <a:latin typeface="Open Sans"/>
              <a:ea typeface="Open Sans"/>
              <a:cs typeface="Open Sans"/>
              <a:sym typeface="Open Sans"/>
            </a:endParaRPr>
          </a:p>
        </p:txBody>
      </p:sp>
      <p:sp>
        <p:nvSpPr>
          <p:cNvPr id="996" name="Google Shape;996;p144"/>
          <p:cNvSpPr txBox="1"/>
          <p:nvPr/>
        </p:nvSpPr>
        <p:spPr>
          <a:xfrm>
            <a:off x="1240500" y="5986725"/>
            <a:ext cx="6663000" cy="9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M</a:t>
            </a:r>
            <a:r>
              <a:rPr lang="en" sz="1800">
                <a:latin typeface="Open Sans"/>
                <a:ea typeface="Open Sans"/>
                <a:cs typeface="Open Sans"/>
                <a:sym typeface="Open Sans"/>
              </a:rPr>
              <a:t>akes our chat form functional and react to user actions (sending message, closing chat).</a:t>
            </a:r>
            <a:endParaRPr sz="1800">
              <a:solidFill>
                <a:srgbClr val="000000"/>
              </a:solidFill>
              <a:latin typeface="Open Sans"/>
              <a:ea typeface="Open Sans"/>
              <a:cs typeface="Open Sans"/>
              <a:sym typeface="Open Sans"/>
            </a:endParaRPr>
          </a:p>
        </p:txBody>
      </p:sp>
      <p:sp>
        <p:nvSpPr>
          <p:cNvPr id="997" name="Google Shape;997;p14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latin typeface="Open Sans"/>
                <a:ea typeface="Open Sans"/>
                <a:cs typeface="Open Sans"/>
                <a:sym typeface="Open Sans"/>
              </a:rPr>
              <a:t>‹#›</a:t>
            </a:fld>
            <a:endParaRPr sz="1300">
              <a:solidFill>
                <a:srgbClr val="000000"/>
              </a:solidFill>
              <a:latin typeface="Open Sans"/>
              <a:ea typeface="Open Sans"/>
              <a:cs typeface="Open Sans"/>
              <a:sym typeface="Open Sans"/>
            </a:endParaRPr>
          </a:p>
        </p:txBody>
      </p:sp>
      <p:pic>
        <p:nvPicPr>
          <p:cNvPr id="998" name="Google Shape;998;p144"/>
          <p:cNvPicPr preferRelativeResize="0"/>
          <p:nvPr/>
        </p:nvPicPr>
        <p:blipFill>
          <a:blip r:embed="rId3">
            <a:alphaModFix/>
          </a:blip>
          <a:stretch>
            <a:fillRect/>
          </a:stretch>
        </p:blipFill>
        <p:spPr>
          <a:xfrm>
            <a:off x="1010325" y="1834900"/>
            <a:ext cx="7123348" cy="4151824"/>
          </a:xfrm>
          <a:prstGeom prst="rect">
            <a:avLst/>
          </a:prstGeom>
          <a:noFill/>
          <a:ln cap="flat" cmpd="sng" w="19050">
            <a:solidFill>
              <a:srgbClr val="000000"/>
            </a:solidFill>
            <a:prstDash val="solid"/>
            <a:round/>
            <a:headEnd len="sm" w="sm" type="none"/>
            <a:tailEnd len="sm" w="sm" type="none"/>
          </a:ln>
        </p:spPr>
      </p:pic>
      <p:grpSp>
        <p:nvGrpSpPr>
          <p:cNvPr id="999" name="Google Shape;999;p144"/>
          <p:cNvGrpSpPr/>
          <p:nvPr/>
        </p:nvGrpSpPr>
        <p:grpSpPr>
          <a:xfrm>
            <a:off x="3760500" y="1299025"/>
            <a:ext cx="1623000" cy="595200"/>
            <a:chOff x="5286000" y="2432425"/>
            <a:chExt cx="1623000" cy="595200"/>
          </a:xfrm>
        </p:grpSpPr>
        <p:sp>
          <p:nvSpPr>
            <p:cNvPr id="1000" name="Google Shape;1000;p144"/>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44"/>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p145"/>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45"/>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That was a lot of reading...</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Let’s actually test this thing!</a:t>
            </a:r>
            <a:endParaRPr b="1" sz="2800">
              <a:solidFill>
                <a:schemeClr val="lt1"/>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pic>
        <p:nvPicPr>
          <p:cNvPr id="1012" name="Google Shape;1012;p146"/>
          <p:cNvPicPr preferRelativeResize="0"/>
          <p:nvPr/>
        </p:nvPicPr>
        <p:blipFill>
          <a:blip r:embed="rId3">
            <a:alphaModFix/>
          </a:blip>
          <a:stretch>
            <a:fillRect/>
          </a:stretch>
        </p:blipFill>
        <p:spPr>
          <a:xfrm>
            <a:off x="1148525" y="4441008"/>
            <a:ext cx="390525" cy="228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pic>
        <p:nvPicPr>
          <p:cNvPr id="631" name="Google Shape;631;p102"/>
          <p:cNvPicPr preferRelativeResize="0"/>
          <p:nvPr/>
        </p:nvPicPr>
        <p:blipFill>
          <a:blip r:embed="rId3">
            <a:alphaModFix/>
          </a:blip>
          <a:stretch>
            <a:fillRect/>
          </a:stretch>
        </p:blipFill>
        <p:spPr>
          <a:xfrm>
            <a:off x="1102500" y="2224133"/>
            <a:ext cx="390525" cy="228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Google Shape;1017;p14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Testing the app locally</a:t>
            </a:r>
            <a:endParaRPr b="1" sz="3000">
              <a:solidFill>
                <a:srgbClr val="000000"/>
              </a:solidFill>
              <a:latin typeface="Open Sans"/>
              <a:ea typeface="Open Sans"/>
              <a:cs typeface="Open Sans"/>
              <a:sym typeface="Open Sans"/>
            </a:endParaRPr>
          </a:p>
        </p:txBody>
      </p:sp>
      <p:sp>
        <p:nvSpPr>
          <p:cNvPr id="1018" name="Google Shape;1018;p147"/>
          <p:cNvSpPr txBox="1"/>
          <p:nvPr/>
        </p:nvSpPr>
        <p:spPr>
          <a:xfrm>
            <a:off x="260700" y="1191375"/>
            <a:ext cx="8622600" cy="31749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Open your </a:t>
            </a:r>
            <a:r>
              <a:rPr lang="en" sz="1800">
                <a:solidFill>
                  <a:srgbClr val="353535"/>
                </a:solidFill>
                <a:latin typeface="Open Sans"/>
                <a:ea typeface="Open Sans"/>
                <a:cs typeface="Open Sans"/>
                <a:sym typeface="Open Sans"/>
              </a:rPr>
              <a:t>Visual Studio Code terminal</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a:p>
            <a:pPr indent="-342900" lvl="0" marL="457200" rtl="0" algn="l">
              <a:lnSpc>
                <a:spcPct val="115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Type </a:t>
            </a:r>
            <a:r>
              <a:rPr b="1" lang="en" sz="1800">
                <a:solidFill>
                  <a:srgbClr val="353535"/>
                </a:solidFill>
                <a:latin typeface="Courier New"/>
                <a:ea typeface="Courier New"/>
                <a:cs typeface="Courier New"/>
                <a:sym typeface="Courier New"/>
              </a:rPr>
              <a:t>pwd</a:t>
            </a:r>
            <a:r>
              <a:rPr lang="en" sz="1800">
                <a:solidFill>
                  <a:srgbClr val="353535"/>
                </a:solidFill>
                <a:latin typeface="Open Sans"/>
                <a:ea typeface="Open Sans"/>
                <a:cs typeface="Open Sans"/>
                <a:sym typeface="Open Sans"/>
              </a:rPr>
              <a:t> to make sure you are in </a:t>
            </a:r>
            <a:r>
              <a:rPr b="1" lang="en" sz="1800">
                <a:solidFill>
                  <a:srgbClr val="353535"/>
                </a:solidFill>
                <a:latin typeface="Courier New"/>
                <a:ea typeface="Courier New"/>
                <a:cs typeface="Courier New"/>
                <a:sym typeface="Courier New"/>
              </a:rPr>
              <a:t>mlh-localhost-azure-bot-master</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a:p>
            <a:pPr indent="-342900" lvl="0" marL="457200" rtl="0" algn="l">
              <a:lnSpc>
                <a:spcPct val="115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Install requirements using </a:t>
            </a:r>
            <a:r>
              <a:rPr b="1" lang="en" sz="1800">
                <a:solidFill>
                  <a:srgbClr val="353535"/>
                </a:solidFill>
                <a:latin typeface="Courier New"/>
                <a:ea typeface="Courier New"/>
                <a:cs typeface="Courier New"/>
                <a:sym typeface="Courier New"/>
              </a:rPr>
              <a:t>npm install</a:t>
            </a:r>
            <a:endParaRPr b="1" sz="1800">
              <a:solidFill>
                <a:srgbClr val="353535"/>
              </a:solidFill>
              <a:latin typeface="Courier New"/>
              <a:ea typeface="Courier New"/>
              <a:cs typeface="Courier New"/>
              <a:sym typeface="Courier New"/>
            </a:endParaRPr>
          </a:p>
          <a:p>
            <a:pPr indent="-342900" lvl="0" marL="457200" rtl="0" algn="l">
              <a:lnSpc>
                <a:spcPct val="115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Start the </a:t>
            </a:r>
            <a:r>
              <a:rPr lang="en" sz="1800">
                <a:solidFill>
                  <a:srgbClr val="353535"/>
                </a:solidFill>
                <a:latin typeface="Open Sans"/>
                <a:ea typeface="Open Sans"/>
                <a:cs typeface="Open Sans"/>
                <a:sym typeface="Open Sans"/>
              </a:rPr>
              <a:t>app using </a:t>
            </a:r>
            <a:r>
              <a:rPr b="1" lang="en" sz="1800">
                <a:solidFill>
                  <a:srgbClr val="353535"/>
                </a:solidFill>
                <a:latin typeface="Courier New"/>
                <a:ea typeface="Courier New"/>
                <a:cs typeface="Courier New"/>
                <a:sym typeface="Courier New"/>
              </a:rPr>
              <a:t>node app.js.</a:t>
            </a:r>
            <a:endParaRPr b="1" sz="1800">
              <a:solidFill>
                <a:srgbClr val="353535"/>
              </a:solidFill>
              <a:latin typeface="Courier New"/>
              <a:ea typeface="Courier New"/>
              <a:cs typeface="Courier New"/>
              <a:sym typeface="Courier New"/>
            </a:endParaRPr>
          </a:p>
          <a:p>
            <a:pPr indent="-342900" lvl="0" marL="457200" rtl="0" algn="l">
              <a:lnSpc>
                <a:spcPct val="115000"/>
              </a:lnSpc>
              <a:spcBef>
                <a:spcPts val="1000"/>
              </a:spcBef>
              <a:spcAft>
                <a:spcPts val="100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Visit </a:t>
            </a:r>
            <a:r>
              <a:rPr b="1" lang="en" sz="1800">
                <a:solidFill>
                  <a:srgbClr val="353535"/>
                </a:solidFill>
                <a:latin typeface="Open Sans"/>
                <a:ea typeface="Open Sans"/>
                <a:cs typeface="Open Sans"/>
                <a:sym typeface="Open Sans"/>
              </a:rPr>
              <a:t>localhost:3000</a:t>
            </a:r>
            <a:r>
              <a:rPr lang="en" sz="1800">
                <a:solidFill>
                  <a:srgbClr val="353535"/>
                </a:solidFill>
                <a:latin typeface="Open Sans"/>
                <a:ea typeface="Open Sans"/>
                <a:cs typeface="Open Sans"/>
                <a:sym typeface="Open Sans"/>
              </a:rPr>
              <a:t> in your browser and try the app!</a:t>
            </a:r>
            <a:r>
              <a:rPr lang="en" sz="2400">
                <a:solidFill>
                  <a:srgbClr val="353535"/>
                </a:solidFill>
                <a:latin typeface="Open Sans"/>
                <a:ea typeface="Open Sans"/>
                <a:cs typeface="Open Sans"/>
                <a:sym typeface="Open Sans"/>
              </a:rPr>
              <a:t> </a:t>
            </a:r>
            <a:endParaRPr sz="2400">
              <a:solidFill>
                <a:srgbClr val="353535"/>
              </a:solidFill>
              <a:latin typeface="Open Sans"/>
              <a:ea typeface="Open Sans"/>
              <a:cs typeface="Open Sans"/>
              <a:sym typeface="Open Sans"/>
            </a:endParaRPr>
          </a:p>
        </p:txBody>
      </p:sp>
      <p:pic>
        <p:nvPicPr>
          <p:cNvPr id="1019" name="Google Shape;1019;p147"/>
          <p:cNvPicPr preferRelativeResize="0"/>
          <p:nvPr/>
        </p:nvPicPr>
        <p:blipFill>
          <a:blip r:embed="rId3">
            <a:alphaModFix/>
          </a:blip>
          <a:stretch>
            <a:fillRect/>
          </a:stretch>
        </p:blipFill>
        <p:spPr>
          <a:xfrm>
            <a:off x="793314" y="4043325"/>
            <a:ext cx="7557375" cy="26394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Google Shape;1024;p14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Nothing happens ):</a:t>
            </a:r>
            <a:endParaRPr b="1" sz="3000">
              <a:solidFill>
                <a:srgbClr val="000000"/>
              </a:solidFill>
              <a:latin typeface="Open Sans"/>
              <a:ea typeface="Open Sans"/>
              <a:cs typeface="Open Sans"/>
              <a:sym typeface="Open Sans"/>
            </a:endParaRPr>
          </a:p>
        </p:txBody>
      </p:sp>
      <p:sp>
        <p:nvSpPr>
          <p:cNvPr id="1025" name="Google Shape;1025;p148"/>
          <p:cNvSpPr txBox="1"/>
          <p:nvPr/>
        </p:nvSpPr>
        <p:spPr>
          <a:xfrm>
            <a:off x="1074600" y="4940775"/>
            <a:ext cx="6994800" cy="957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53535"/>
                </a:solidFill>
                <a:latin typeface="Open Sans"/>
                <a:ea typeface="Open Sans"/>
                <a:cs typeface="Open Sans"/>
                <a:sym typeface="Open Sans"/>
              </a:rPr>
              <a:t>We forgot to set up our questions and answers!</a:t>
            </a:r>
            <a:endParaRPr sz="1800">
              <a:solidFill>
                <a:srgbClr val="353535"/>
              </a:solidFill>
              <a:latin typeface="Open Sans"/>
              <a:ea typeface="Open Sans"/>
              <a:cs typeface="Open Sans"/>
              <a:sym typeface="Open Sans"/>
            </a:endParaRPr>
          </a:p>
        </p:txBody>
      </p:sp>
      <p:pic>
        <p:nvPicPr>
          <p:cNvPr id="1026" name="Google Shape;1026;p148"/>
          <p:cNvPicPr preferRelativeResize="0"/>
          <p:nvPr/>
        </p:nvPicPr>
        <p:blipFill>
          <a:blip r:embed="rId3">
            <a:alphaModFix/>
          </a:blip>
          <a:stretch>
            <a:fillRect/>
          </a:stretch>
        </p:blipFill>
        <p:spPr>
          <a:xfrm>
            <a:off x="161550" y="2574425"/>
            <a:ext cx="8839201" cy="2086019"/>
          </a:xfrm>
          <a:prstGeom prst="rect">
            <a:avLst/>
          </a:prstGeom>
          <a:noFill/>
          <a:ln cap="flat" cmpd="sng" w="19050">
            <a:solidFill>
              <a:srgbClr val="000000"/>
            </a:solidFill>
            <a:prstDash val="solid"/>
            <a:round/>
            <a:headEnd len="sm" w="sm" type="none"/>
            <a:tailEnd len="sm" w="sm" type="none"/>
          </a:ln>
        </p:spPr>
      </p:pic>
      <p:sp>
        <p:nvSpPr>
          <p:cNvPr id="1027" name="Google Shape;1027;p148"/>
          <p:cNvSpPr txBox="1"/>
          <p:nvPr/>
        </p:nvSpPr>
        <p:spPr>
          <a:xfrm>
            <a:off x="1435650" y="1602738"/>
            <a:ext cx="6272700" cy="624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53535"/>
                </a:solidFill>
                <a:latin typeface="Open Sans"/>
                <a:ea typeface="Open Sans"/>
                <a:cs typeface="Open Sans"/>
                <a:sym typeface="Open Sans"/>
              </a:rPr>
              <a:t>Check the VSCode terminal for errors:</a:t>
            </a:r>
            <a:endParaRPr sz="1800">
              <a:solidFill>
                <a:srgbClr val="353535"/>
              </a:solidFill>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pic>
        <p:nvPicPr>
          <p:cNvPr id="1032" name="Google Shape;1032;p149"/>
          <p:cNvPicPr preferRelativeResize="0"/>
          <p:nvPr/>
        </p:nvPicPr>
        <p:blipFill>
          <a:blip r:embed="rId3">
            <a:alphaModFix/>
          </a:blip>
          <a:stretch>
            <a:fillRect/>
          </a:stretch>
        </p:blipFill>
        <p:spPr>
          <a:xfrm>
            <a:off x="1148525" y="3890283"/>
            <a:ext cx="390525" cy="228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5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Make Your Bot</a:t>
            </a:r>
            <a:endParaRPr b="1" sz="3000">
              <a:solidFill>
                <a:srgbClr val="000000"/>
              </a:solidFill>
              <a:latin typeface="Open Sans"/>
              <a:ea typeface="Open Sans"/>
              <a:cs typeface="Open Sans"/>
              <a:sym typeface="Open Sans"/>
            </a:endParaRPr>
          </a:p>
        </p:txBody>
      </p:sp>
      <p:pic>
        <p:nvPicPr>
          <p:cNvPr descr="Creating a knowledge base" id="1038" name="Google Shape;1038;p150"/>
          <p:cNvPicPr preferRelativeResize="0"/>
          <p:nvPr/>
        </p:nvPicPr>
        <p:blipFill rotWithShape="1">
          <a:blip r:embed="rId3">
            <a:alphaModFix/>
          </a:blip>
          <a:srcRect b="55303" l="0" r="0" t="0"/>
          <a:stretch/>
        </p:blipFill>
        <p:spPr>
          <a:xfrm>
            <a:off x="233912" y="3777000"/>
            <a:ext cx="8676175" cy="2015725"/>
          </a:xfrm>
          <a:prstGeom prst="rect">
            <a:avLst/>
          </a:prstGeom>
          <a:noFill/>
          <a:ln cap="flat" cmpd="sng" w="19050">
            <a:solidFill>
              <a:srgbClr val="000000"/>
            </a:solidFill>
            <a:prstDash val="solid"/>
            <a:round/>
            <a:headEnd len="sm" w="sm" type="none"/>
            <a:tailEnd len="sm" w="sm" type="none"/>
          </a:ln>
        </p:spPr>
      </p:pic>
      <p:sp>
        <p:nvSpPr>
          <p:cNvPr id="1039" name="Google Shape;1039;p150"/>
          <p:cNvSpPr txBox="1"/>
          <p:nvPr/>
        </p:nvSpPr>
        <p:spPr>
          <a:xfrm>
            <a:off x="465900" y="1402550"/>
            <a:ext cx="8244900" cy="2377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53535"/>
                </a:solidFill>
                <a:latin typeface="Open Sans"/>
                <a:ea typeface="Open Sans"/>
                <a:cs typeface="Open Sans"/>
                <a:sym typeface="Open Sans"/>
              </a:rPr>
              <a:t>We need a knowledge base of Questions and Answers to train our bot.</a:t>
            </a:r>
            <a:endParaRPr sz="1800">
              <a:solidFill>
                <a:srgbClr val="353535"/>
              </a:solidFill>
              <a:latin typeface="Open Sans"/>
              <a:ea typeface="Open Sans"/>
              <a:cs typeface="Open Sans"/>
              <a:sym typeface="Open Sans"/>
            </a:endParaRPr>
          </a:p>
          <a:p>
            <a:pPr indent="0" lvl="0" marL="0" rtl="0" algn="ctr">
              <a:lnSpc>
                <a:spcPct val="150000"/>
              </a:lnSpc>
              <a:spcBef>
                <a:spcPts val="0"/>
              </a:spcBef>
              <a:spcAft>
                <a:spcPts val="0"/>
              </a:spcAft>
              <a:buNone/>
            </a:pPr>
            <a:r>
              <a:t/>
            </a:r>
            <a:endParaRPr sz="1800">
              <a:solidFill>
                <a:srgbClr val="353535"/>
              </a:solidFill>
              <a:latin typeface="Open Sans"/>
              <a:ea typeface="Open Sans"/>
              <a:cs typeface="Open Sans"/>
              <a:sym typeface="Open Sans"/>
            </a:endParaRPr>
          </a:p>
          <a:p>
            <a:pPr indent="0" lvl="0" marL="0" rtl="0" algn="ctr">
              <a:lnSpc>
                <a:spcPct val="150000"/>
              </a:lnSpc>
              <a:spcBef>
                <a:spcPts val="0"/>
              </a:spcBef>
              <a:spcAft>
                <a:spcPts val="0"/>
              </a:spcAft>
              <a:buNone/>
            </a:pPr>
            <a:r>
              <a:rPr lang="en" sz="1800">
                <a:solidFill>
                  <a:srgbClr val="353535"/>
                </a:solidFill>
                <a:latin typeface="Open Sans"/>
                <a:ea typeface="Open Sans"/>
                <a:cs typeface="Open Sans"/>
                <a:sym typeface="Open Sans"/>
              </a:rPr>
              <a:t>Go to </a:t>
            </a:r>
            <a:r>
              <a:rPr b="1" lang="en" sz="1800">
                <a:solidFill>
                  <a:srgbClr val="5EA5E5"/>
                </a:solidFill>
                <a:latin typeface="Consolas"/>
                <a:ea typeface="Consolas"/>
                <a:cs typeface="Consolas"/>
                <a:sym typeface="Consolas"/>
              </a:rPr>
              <a:t>qnamaker.ai</a:t>
            </a:r>
            <a:r>
              <a:rPr lang="en" sz="1800">
                <a:solidFill>
                  <a:srgbClr val="353535"/>
                </a:solidFill>
                <a:latin typeface="Consolas"/>
                <a:ea typeface="Consolas"/>
                <a:cs typeface="Consolas"/>
                <a:sym typeface="Consolas"/>
              </a:rPr>
              <a:t> </a:t>
            </a:r>
            <a:r>
              <a:rPr lang="en" sz="1800">
                <a:solidFill>
                  <a:srgbClr val="353535"/>
                </a:solidFill>
                <a:latin typeface="Open Sans"/>
                <a:ea typeface="Open Sans"/>
                <a:cs typeface="Open Sans"/>
                <a:sym typeface="Open Sans"/>
              </a:rPr>
              <a:t>and create one!</a:t>
            </a:r>
            <a:endParaRPr sz="1800">
              <a:solidFill>
                <a:srgbClr val="353535"/>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Google Shape;1044;p15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an QnA service</a:t>
            </a:r>
            <a:endParaRPr b="1" sz="3000">
              <a:solidFill>
                <a:srgbClr val="000000"/>
              </a:solidFill>
              <a:latin typeface="Open Sans"/>
              <a:ea typeface="Open Sans"/>
              <a:cs typeface="Open Sans"/>
              <a:sym typeface="Open Sans"/>
            </a:endParaRPr>
          </a:p>
        </p:txBody>
      </p:sp>
      <p:pic>
        <p:nvPicPr>
          <p:cNvPr descr="Creating a QnA service" id="1045" name="Google Shape;1045;p151"/>
          <p:cNvPicPr preferRelativeResize="0"/>
          <p:nvPr/>
        </p:nvPicPr>
        <p:blipFill>
          <a:blip r:embed="rId3">
            <a:alphaModFix/>
          </a:blip>
          <a:stretch>
            <a:fillRect/>
          </a:stretch>
        </p:blipFill>
        <p:spPr>
          <a:xfrm>
            <a:off x="434238" y="2988600"/>
            <a:ext cx="8275524" cy="3241250"/>
          </a:xfrm>
          <a:prstGeom prst="rect">
            <a:avLst/>
          </a:prstGeom>
          <a:noFill/>
          <a:ln cap="flat" cmpd="sng" w="19050">
            <a:solidFill>
              <a:srgbClr val="000000"/>
            </a:solidFill>
            <a:prstDash val="solid"/>
            <a:round/>
            <a:headEnd len="sm" w="sm" type="none"/>
            <a:tailEnd len="sm" w="sm" type="none"/>
          </a:ln>
        </p:spPr>
      </p:pic>
      <p:sp>
        <p:nvSpPr>
          <p:cNvPr id="1046" name="Google Shape;1046;p151"/>
          <p:cNvSpPr txBox="1"/>
          <p:nvPr/>
        </p:nvSpPr>
        <p:spPr>
          <a:xfrm>
            <a:off x="270900" y="1522725"/>
            <a:ext cx="8602200" cy="12246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First, we need to create a service on Azure to host our Q+A. When you select </a:t>
            </a:r>
            <a:r>
              <a:rPr b="1" lang="en" sz="1800">
                <a:solidFill>
                  <a:srgbClr val="5EA5E5"/>
                </a:solidFill>
                <a:latin typeface="Open Sans"/>
                <a:ea typeface="Open Sans"/>
                <a:cs typeface="Open Sans"/>
                <a:sym typeface="Open Sans"/>
              </a:rPr>
              <a:t>Create a QnA service</a:t>
            </a:r>
            <a:r>
              <a:rPr lang="en" sz="1800">
                <a:solidFill>
                  <a:srgbClr val="353535"/>
                </a:solidFill>
                <a:latin typeface="Open Sans"/>
                <a:ea typeface="Open Sans"/>
                <a:cs typeface="Open Sans"/>
                <a:sym typeface="Open Sans"/>
              </a:rPr>
              <a:t>, a new tab will open. </a:t>
            </a:r>
            <a:endParaRPr sz="1800">
              <a:solidFill>
                <a:srgbClr val="353535"/>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Google Shape;1051;p15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1"/>
                </a:solidFill>
                <a:latin typeface="Open Sans"/>
                <a:ea typeface="Open Sans"/>
                <a:cs typeface="Open Sans"/>
                <a:sym typeface="Open Sans"/>
              </a:rPr>
              <a:t>Create an QnA service</a:t>
            </a:r>
            <a:endParaRPr b="1" sz="3000">
              <a:solidFill>
                <a:srgbClr val="000000"/>
              </a:solidFill>
              <a:latin typeface="Open Sans"/>
              <a:ea typeface="Open Sans"/>
              <a:cs typeface="Open Sans"/>
              <a:sym typeface="Open Sans"/>
            </a:endParaRPr>
          </a:p>
        </p:txBody>
      </p:sp>
      <p:sp>
        <p:nvSpPr>
          <p:cNvPr id="1052" name="Google Shape;1052;p152"/>
          <p:cNvSpPr txBox="1"/>
          <p:nvPr/>
        </p:nvSpPr>
        <p:spPr>
          <a:xfrm>
            <a:off x="2781000" y="1833075"/>
            <a:ext cx="6201600" cy="48525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You Azure Portal was opened so that you can create a new resource. Give your factbot a unique name. </a:t>
            </a:r>
            <a:endParaRPr sz="1800">
              <a:solidFill>
                <a:srgbClr val="353535"/>
              </a:solidFill>
              <a:latin typeface="Consolas"/>
              <a:ea typeface="Consolas"/>
              <a:cs typeface="Consolas"/>
              <a:sym typeface="Consolas"/>
            </a:endParaRPr>
          </a:p>
          <a:p>
            <a:pPr indent="-342900" lvl="0" marL="457200" rtl="0" algn="l">
              <a:lnSpc>
                <a:spcPct val="150000"/>
              </a:lnSpc>
              <a:spcBef>
                <a:spcPts val="100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Choose </a:t>
            </a:r>
            <a:r>
              <a:rPr b="1" lang="en" sz="1800">
                <a:solidFill>
                  <a:srgbClr val="5EA5E5"/>
                </a:solidFill>
                <a:latin typeface="Open Sans"/>
                <a:ea typeface="Open Sans"/>
                <a:cs typeface="Open Sans"/>
                <a:sym typeface="Open Sans"/>
              </a:rPr>
              <a:t>West US</a:t>
            </a:r>
            <a:r>
              <a:rPr lang="en" sz="1800">
                <a:solidFill>
                  <a:srgbClr val="353535"/>
                </a:solidFill>
                <a:latin typeface="Open Sans"/>
                <a:ea typeface="Open Sans"/>
                <a:cs typeface="Open Sans"/>
                <a:sym typeface="Open Sans"/>
              </a:rPr>
              <a:t> for the all locations.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F0</a:t>
            </a:r>
            <a:r>
              <a:rPr lang="en" sz="1800">
                <a:solidFill>
                  <a:srgbClr val="353535"/>
                </a:solidFill>
                <a:latin typeface="Open Sans"/>
                <a:ea typeface="Open Sans"/>
                <a:cs typeface="Open Sans"/>
                <a:sym typeface="Open Sans"/>
              </a:rPr>
              <a:t> for the pricing tier. </a:t>
            </a:r>
            <a:r>
              <a:rPr b="1" lang="en" sz="1800">
                <a:solidFill>
                  <a:srgbClr val="353535"/>
                </a:solidFill>
                <a:latin typeface="Open Sans"/>
                <a:ea typeface="Open Sans"/>
                <a:cs typeface="Open Sans"/>
                <a:sym typeface="Open Sans"/>
              </a:rPr>
              <a:t>Note</a:t>
            </a:r>
            <a:r>
              <a:rPr lang="en" sz="1800">
                <a:solidFill>
                  <a:srgbClr val="353535"/>
                </a:solidFill>
                <a:latin typeface="Open Sans"/>
                <a:ea typeface="Open Sans"/>
                <a:cs typeface="Open Sans"/>
                <a:sym typeface="Open Sans"/>
              </a:rPr>
              <a:t>: You </a:t>
            </a:r>
            <a:r>
              <a:rPr b="1" lang="en" sz="1800">
                <a:solidFill>
                  <a:srgbClr val="353535"/>
                </a:solidFill>
                <a:latin typeface="Open Sans"/>
                <a:ea typeface="Open Sans"/>
                <a:cs typeface="Open Sans"/>
                <a:sym typeface="Open Sans"/>
              </a:rPr>
              <a:t>MUST</a:t>
            </a:r>
            <a:r>
              <a:rPr lang="en" sz="1800">
                <a:solidFill>
                  <a:srgbClr val="353535"/>
                </a:solidFill>
                <a:latin typeface="Open Sans"/>
                <a:ea typeface="Open Sans"/>
                <a:cs typeface="Open Sans"/>
                <a:sym typeface="Open Sans"/>
              </a:rPr>
              <a:t> do steps 3 and 4 in this order.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Create new</a:t>
            </a:r>
            <a:r>
              <a:rPr lang="en" sz="1800">
                <a:solidFill>
                  <a:srgbClr val="353535"/>
                </a:solidFill>
                <a:latin typeface="Open Sans"/>
                <a:ea typeface="Open Sans"/>
                <a:cs typeface="Open Sans"/>
                <a:sym typeface="Open Sans"/>
              </a:rPr>
              <a:t> and name your resource group.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Select the lowest </a:t>
            </a:r>
            <a:r>
              <a:rPr b="1" lang="en" sz="1800">
                <a:solidFill>
                  <a:srgbClr val="5EA5E5"/>
                </a:solidFill>
                <a:latin typeface="Open Sans"/>
                <a:ea typeface="Open Sans"/>
                <a:cs typeface="Open Sans"/>
                <a:sym typeface="Open Sans"/>
              </a:rPr>
              <a:t>Search pricing tier</a:t>
            </a:r>
            <a:r>
              <a:rPr lang="en" sz="1800">
                <a:latin typeface="Open Sans"/>
                <a:ea typeface="Open Sans"/>
                <a:cs typeface="Open Sans"/>
                <a:sym typeface="Open Sans"/>
              </a:rPr>
              <a:t>.</a:t>
            </a:r>
            <a:endParaRPr sz="1800">
              <a:latin typeface="Open Sans"/>
              <a:ea typeface="Open Sans"/>
              <a:cs typeface="Open Sans"/>
              <a:sym typeface="Open Sans"/>
            </a:endParaRPr>
          </a:p>
        </p:txBody>
      </p:sp>
      <p:pic>
        <p:nvPicPr>
          <p:cNvPr id="1053" name="Google Shape;1053;p152"/>
          <p:cNvPicPr preferRelativeResize="0"/>
          <p:nvPr/>
        </p:nvPicPr>
        <p:blipFill rotWithShape="1">
          <a:blip r:embed="rId3">
            <a:alphaModFix/>
          </a:blip>
          <a:srcRect b="49949" l="0" r="0" t="0"/>
          <a:stretch/>
        </p:blipFill>
        <p:spPr>
          <a:xfrm>
            <a:off x="227525" y="2471100"/>
            <a:ext cx="2355550" cy="34323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7" name="Shape 1057"/>
        <p:cNvGrpSpPr/>
        <p:nvPr/>
      </p:nvGrpSpPr>
      <p:grpSpPr>
        <a:xfrm>
          <a:off x="0" y="0"/>
          <a:ext cx="0" cy="0"/>
          <a:chOff x="0" y="0"/>
          <a:chExt cx="0" cy="0"/>
        </a:xfrm>
      </p:grpSpPr>
      <p:sp>
        <p:nvSpPr>
          <p:cNvPr id="1058" name="Google Shape;1058;p153"/>
          <p:cNvSpPr txBox="1"/>
          <p:nvPr/>
        </p:nvSpPr>
        <p:spPr>
          <a:xfrm>
            <a:off x="2781000" y="1833075"/>
            <a:ext cx="6201600" cy="48525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7"/>
            </a:pPr>
            <a:r>
              <a:rPr lang="en" sz="1800">
                <a:solidFill>
                  <a:srgbClr val="353535"/>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East US</a:t>
            </a:r>
            <a:r>
              <a:rPr lang="en" sz="1800">
                <a:solidFill>
                  <a:srgbClr val="353535"/>
                </a:solidFill>
                <a:latin typeface="Open Sans"/>
                <a:ea typeface="Open Sans"/>
                <a:cs typeface="Open Sans"/>
                <a:sym typeface="Open Sans"/>
              </a:rPr>
              <a:t> as the Search location.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startAt="7"/>
            </a:pPr>
            <a:r>
              <a:rPr lang="en" sz="1800">
                <a:solidFill>
                  <a:srgbClr val="353535"/>
                </a:solidFill>
                <a:latin typeface="Open Sans"/>
                <a:ea typeface="Open Sans"/>
                <a:cs typeface="Open Sans"/>
                <a:sym typeface="Open Sans"/>
              </a:rPr>
              <a:t>Your App name will be auto-created.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startAt="7"/>
            </a:pPr>
            <a:r>
              <a:rPr lang="en" sz="1800">
                <a:solidFill>
                  <a:srgbClr val="353535"/>
                </a:solidFill>
                <a:latin typeface="Open Sans"/>
                <a:ea typeface="Open Sans"/>
                <a:cs typeface="Open Sans"/>
                <a:sym typeface="Open Sans"/>
              </a:rPr>
              <a:t>Select East US as Website location.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startAt="7"/>
            </a:pPr>
            <a:r>
              <a:rPr lang="en" sz="1800">
                <a:solidFill>
                  <a:srgbClr val="353535"/>
                </a:solidFill>
                <a:latin typeface="Open Sans"/>
                <a:ea typeface="Open Sans"/>
                <a:cs typeface="Open Sans"/>
                <a:sym typeface="Open Sans"/>
              </a:rPr>
              <a:t>Disable App insights.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startAt="7"/>
            </a:pPr>
            <a:r>
              <a:rPr lang="en" sz="1800">
                <a:solidFill>
                  <a:srgbClr val="353535"/>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Create</a:t>
            </a:r>
            <a:r>
              <a:rPr lang="en" sz="1800">
                <a:solidFill>
                  <a:srgbClr val="353535"/>
                </a:solidFill>
                <a:latin typeface="Open Sans"/>
                <a:ea typeface="Open Sans"/>
                <a:cs typeface="Open Sans"/>
                <a:sym typeface="Open Sans"/>
              </a:rPr>
              <a:t>, then wait until the page changes to your dashboard.</a:t>
            </a:r>
            <a:endParaRPr sz="1800">
              <a:solidFill>
                <a:srgbClr val="353535"/>
              </a:solidFill>
              <a:latin typeface="Open Sans"/>
              <a:ea typeface="Open Sans"/>
              <a:cs typeface="Open Sans"/>
              <a:sym typeface="Open Sans"/>
            </a:endParaRPr>
          </a:p>
        </p:txBody>
      </p:sp>
      <p:sp>
        <p:nvSpPr>
          <p:cNvPr id="1059" name="Google Shape;1059;p15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1"/>
                </a:solidFill>
                <a:latin typeface="Open Sans"/>
                <a:ea typeface="Open Sans"/>
                <a:cs typeface="Open Sans"/>
                <a:sym typeface="Open Sans"/>
              </a:rPr>
              <a:t>Create an QnA service</a:t>
            </a:r>
            <a:endParaRPr b="1" sz="3000">
              <a:solidFill>
                <a:srgbClr val="000000"/>
              </a:solidFill>
              <a:latin typeface="Open Sans"/>
              <a:ea typeface="Open Sans"/>
              <a:cs typeface="Open Sans"/>
              <a:sym typeface="Open Sans"/>
            </a:endParaRPr>
          </a:p>
        </p:txBody>
      </p:sp>
      <p:pic>
        <p:nvPicPr>
          <p:cNvPr id="1060" name="Google Shape;1060;p153"/>
          <p:cNvPicPr preferRelativeResize="0"/>
          <p:nvPr/>
        </p:nvPicPr>
        <p:blipFill>
          <a:blip r:embed="rId3">
            <a:alphaModFix/>
          </a:blip>
          <a:stretch>
            <a:fillRect/>
          </a:stretch>
        </p:blipFill>
        <p:spPr>
          <a:xfrm>
            <a:off x="161550" y="1833063"/>
            <a:ext cx="2476200" cy="441336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Google Shape;1065;p15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Connect QnA Service</a:t>
            </a:r>
            <a:endParaRPr b="1" sz="3000">
              <a:solidFill>
                <a:srgbClr val="000000"/>
              </a:solidFill>
              <a:latin typeface="Open Sans"/>
              <a:ea typeface="Open Sans"/>
              <a:cs typeface="Open Sans"/>
              <a:sym typeface="Open Sans"/>
            </a:endParaRPr>
          </a:p>
        </p:txBody>
      </p:sp>
      <p:pic>
        <p:nvPicPr>
          <p:cNvPr descr="Naming the knowledge base" id="1066" name="Google Shape;1066;p154"/>
          <p:cNvPicPr preferRelativeResize="0"/>
          <p:nvPr/>
        </p:nvPicPr>
        <p:blipFill rotWithShape="1">
          <a:blip r:embed="rId3">
            <a:alphaModFix/>
          </a:blip>
          <a:srcRect b="0" l="0" r="11979" t="0"/>
          <a:stretch/>
        </p:blipFill>
        <p:spPr>
          <a:xfrm>
            <a:off x="157050" y="2355962"/>
            <a:ext cx="5271775" cy="3786974"/>
          </a:xfrm>
          <a:prstGeom prst="rect">
            <a:avLst/>
          </a:prstGeom>
          <a:noFill/>
          <a:ln cap="flat" cmpd="sng" w="19050">
            <a:solidFill>
              <a:srgbClr val="000000"/>
            </a:solidFill>
            <a:prstDash val="solid"/>
            <a:round/>
            <a:headEnd len="sm" w="sm" type="none"/>
            <a:tailEnd len="sm" w="sm" type="none"/>
          </a:ln>
        </p:spPr>
      </p:pic>
      <p:sp>
        <p:nvSpPr>
          <p:cNvPr id="1067" name="Google Shape;1067;p154"/>
          <p:cNvSpPr txBox="1"/>
          <p:nvPr/>
        </p:nvSpPr>
        <p:spPr>
          <a:xfrm>
            <a:off x="5467950" y="2206750"/>
            <a:ext cx="3595200" cy="43902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Return to the other tab. Refresh.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Select your account name from Microsoft Azure Directory.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Select the QnA service you made.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Name your knowledge base. </a:t>
            </a:r>
            <a:endParaRPr sz="1800">
              <a:solidFill>
                <a:srgbClr val="353535"/>
              </a:solidFill>
              <a:latin typeface="Open Sans"/>
              <a:ea typeface="Open Sans"/>
              <a:cs typeface="Open Sans"/>
              <a:sym typeface="Open Sans"/>
            </a:endParaRPr>
          </a:p>
        </p:txBody>
      </p:sp>
      <p:sp>
        <p:nvSpPr>
          <p:cNvPr id="1068" name="Google Shape;1068;p154"/>
          <p:cNvSpPr txBox="1"/>
          <p:nvPr/>
        </p:nvSpPr>
        <p:spPr>
          <a:xfrm>
            <a:off x="80850" y="1330988"/>
            <a:ext cx="8982300" cy="656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53535"/>
                </a:solidFill>
                <a:latin typeface="Open Sans"/>
                <a:ea typeface="Open Sans"/>
                <a:cs typeface="Open Sans"/>
                <a:sym typeface="Open Sans"/>
              </a:rPr>
              <a:t>Now we need to connect our QnA Service to our Knowledge Base.</a:t>
            </a:r>
            <a:endParaRPr sz="1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sp>
        <p:nvSpPr>
          <p:cNvPr id="1073" name="Google Shape;1073;p15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Train Your Bot</a:t>
            </a:r>
            <a:endParaRPr b="1" sz="3000">
              <a:solidFill>
                <a:srgbClr val="000000"/>
              </a:solidFill>
              <a:latin typeface="Open Sans"/>
              <a:ea typeface="Open Sans"/>
              <a:cs typeface="Open Sans"/>
              <a:sym typeface="Open Sans"/>
            </a:endParaRPr>
          </a:p>
        </p:txBody>
      </p:sp>
      <p:pic>
        <p:nvPicPr>
          <p:cNvPr descr="Populating the knowledge base" id="1074" name="Google Shape;1074;p155"/>
          <p:cNvPicPr preferRelativeResize="0"/>
          <p:nvPr/>
        </p:nvPicPr>
        <p:blipFill rotWithShape="1">
          <a:blip r:embed="rId3">
            <a:alphaModFix/>
          </a:blip>
          <a:srcRect b="0" l="3149" r="5031" t="4122"/>
          <a:stretch/>
        </p:blipFill>
        <p:spPr>
          <a:xfrm>
            <a:off x="1710684" y="3929725"/>
            <a:ext cx="5722642" cy="2852075"/>
          </a:xfrm>
          <a:prstGeom prst="rect">
            <a:avLst/>
          </a:prstGeom>
          <a:noFill/>
          <a:ln cap="flat" cmpd="sng" w="19050">
            <a:solidFill>
              <a:srgbClr val="000000"/>
            </a:solidFill>
            <a:prstDash val="solid"/>
            <a:round/>
            <a:headEnd len="sm" w="sm" type="none"/>
            <a:tailEnd len="sm" w="sm" type="none"/>
          </a:ln>
        </p:spPr>
      </p:pic>
      <p:sp>
        <p:nvSpPr>
          <p:cNvPr id="1075" name="Google Shape;1075;p155"/>
          <p:cNvSpPr txBox="1"/>
          <p:nvPr/>
        </p:nvSpPr>
        <p:spPr>
          <a:xfrm>
            <a:off x="589050" y="2166925"/>
            <a:ext cx="7965600" cy="18390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Get the sample FAQs from the URL above. </a:t>
            </a:r>
            <a:endParaRPr b="1" sz="1800">
              <a:solidFill>
                <a:srgbClr val="353535"/>
              </a:solidFill>
              <a:latin typeface="Consolas"/>
              <a:ea typeface="Consolas"/>
              <a:cs typeface="Consolas"/>
              <a:sym typeface="Consolas"/>
            </a:endParaRPr>
          </a:p>
          <a:p>
            <a:pPr indent="-342900" lvl="0" marL="457200" rtl="0" algn="l">
              <a:lnSpc>
                <a:spcPct val="115000"/>
              </a:lnSpc>
              <a:spcBef>
                <a:spcPts val="1000"/>
              </a:spcBef>
              <a:spcAft>
                <a:spcPts val="0"/>
              </a:spcAft>
              <a:buClr>
                <a:srgbClr val="353535"/>
              </a:buClr>
              <a:buSzPts val="1800"/>
              <a:buAutoNum type="arabicPeriod" startAt="5"/>
            </a:pPr>
            <a:r>
              <a:rPr lang="en" sz="1800">
                <a:solidFill>
                  <a:srgbClr val="353535"/>
                </a:solidFill>
                <a:latin typeface="Consolas"/>
                <a:ea typeface="Consolas"/>
                <a:cs typeface="Consolas"/>
                <a:sym typeface="Consolas"/>
              </a:rPr>
              <a:t>D</a:t>
            </a:r>
            <a:r>
              <a:rPr lang="en" sz="1800">
                <a:solidFill>
                  <a:srgbClr val="353535"/>
                </a:solidFill>
                <a:latin typeface="Open Sans"/>
                <a:ea typeface="Open Sans"/>
                <a:cs typeface="Open Sans"/>
                <a:sym typeface="Open Sans"/>
              </a:rPr>
              <a:t>ownload this file in </a:t>
            </a:r>
            <a:r>
              <a:rPr lang="en" sz="1800">
                <a:solidFill>
                  <a:srgbClr val="353535"/>
                </a:solidFill>
                <a:latin typeface="Courier New"/>
                <a:ea typeface="Courier New"/>
                <a:cs typeface="Courier New"/>
                <a:sym typeface="Courier New"/>
              </a:rPr>
              <a:t>.xlsx</a:t>
            </a:r>
            <a:r>
              <a:rPr lang="en" sz="1800">
                <a:solidFill>
                  <a:srgbClr val="353535"/>
                </a:solidFill>
                <a:latin typeface="Open Sans"/>
                <a:ea typeface="Open Sans"/>
                <a:cs typeface="Open Sans"/>
                <a:sym typeface="Open Sans"/>
              </a:rPr>
              <a:t> format. </a:t>
            </a:r>
            <a:endParaRPr sz="1800">
              <a:solidFill>
                <a:srgbClr val="353535"/>
              </a:solidFill>
              <a:latin typeface="Open Sans"/>
              <a:ea typeface="Open Sans"/>
              <a:cs typeface="Open Sans"/>
              <a:sym typeface="Open Sans"/>
            </a:endParaRPr>
          </a:p>
          <a:p>
            <a:pPr indent="-342900" lvl="0" marL="457200" rtl="0" algn="l">
              <a:lnSpc>
                <a:spcPct val="115000"/>
              </a:lnSpc>
              <a:spcBef>
                <a:spcPts val="1000"/>
              </a:spcBef>
              <a:spcAft>
                <a:spcPts val="100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Open the file, edit it with your own questions and answers if you wish, then upload it.</a:t>
            </a:r>
            <a:endParaRPr sz="1800">
              <a:solidFill>
                <a:srgbClr val="353535"/>
              </a:solidFill>
              <a:latin typeface="Consolas"/>
              <a:ea typeface="Consolas"/>
              <a:cs typeface="Consolas"/>
              <a:sym typeface="Consolas"/>
            </a:endParaRPr>
          </a:p>
        </p:txBody>
      </p:sp>
      <p:sp>
        <p:nvSpPr>
          <p:cNvPr id="1076" name="Google Shape;1076;p155"/>
          <p:cNvSpPr/>
          <p:nvPr/>
        </p:nvSpPr>
        <p:spPr>
          <a:xfrm>
            <a:off x="589200" y="1318263"/>
            <a:ext cx="7965600" cy="7335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http://mlhlocal.host/azure-bot-faq</a:t>
            </a:r>
            <a:endParaRPr sz="2800">
              <a:solidFill>
                <a:srgbClr val="EAEAEA"/>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15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Train Your Bot</a:t>
            </a:r>
            <a:endParaRPr b="1" sz="3000">
              <a:solidFill>
                <a:srgbClr val="000000"/>
              </a:solidFill>
              <a:latin typeface="Open Sans"/>
              <a:ea typeface="Open Sans"/>
              <a:cs typeface="Open Sans"/>
              <a:sym typeface="Open Sans"/>
            </a:endParaRPr>
          </a:p>
        </p:txBody>
      </p:sp>
      <p:pic>
        <p:nvPicPr>
          <p:cNvPr id="1082" name="Google Shape;1082;p156"/>
          <p:cNvPicPr preferRelativeResize="0"/>
          <p:nvPr/>
        </p:nvPicPr>
        <p:blipFill>
          <a:blip r:embed="rId3">
            <a:alphaModFix/>
          </a:blip>
          <a:stretch>
            <a:fillRect/>
          </a:stretch>
        </p:blipFill>
        <p:spPr>
          <a:xfrm>
            <a:off x="629975" y="2455850"/>
            <a:ext cx="7924825" cy="4190858"/>
          </a:xfrm>
          <a:prstGeom prst="rect">
            <a:avLst/>
          </a:prstGeom>
          <a:noFill/>
          <a:ln cap="flat" cmpd="sng" w="19050">
            <a:solidFill>
              <a:srgbClr val="000000"/>
            </a:solidFill>
            <a:prstDash val="solid"/>
            <a:round/>
            <a:headEnd len="sm" w="sm" type="none"/>
            <a:tailEnd len="sm" w="sm" type="none"/>
          </a:ln>
        </p:spPr>
      </p:pic>
      <p:sp>
        <p:nvSpPr>
          <p:cNvPr id="1083" name="Google Shape;1083;p156"/>
          <p:cNvSpPr txBox="1"/>
          <p:nvPr/>
        </p:nvSpPr>
        <p:spPr>
          <a:xfrm>
            <a:off x="589200" y="1012525"/>
            <a:ext cx="7965600" cy="18390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Add a chit-chat bot if you wish. </a:t>
            </a:r>
            <a:endParaRPr sz="1800">
              <a:solidFill>
                <a:srgbClr val="353535"/>
              </a:solidFill>
              <a:latin typeface="Open Sans"/>
              <a:ea typeface="Open Sans"/>
              <a:cs typeface="Open Sans"/>
              <a:sym typeface="Open Sans"/>
            </a:endParaRPr>
          </a:p>
          <a:p>
            <a:pPr indent="-342900" lvl="0" marL="457200" rtl="0" algn="l">
              <a:spcBef>
                <a:spcPts val="1000"/>
              </a:spcBef>
              <a:spcAft>
                <a:spcPts val="100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Create your KB</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pic>
        <p:nvPicPr>
          <p:cNvPr id="636" name="Google Shape;636;p103"/>
          <p:cNvPicPr preferRelativeResize="0"/>
          <p:nvPr/>
        </p:nvPicPr>
        <p:blipFill>
          <a:blip r:embed="rId3">
            <a:alphaModFix/>
          </a:blip>
          <a:stretch>
            <a:fillRect/>
          </a:stretch>
        </p:blipFill>
        <p:spPr>
          <a:xfrm>
            <a:off x="2308063" y="2327400"/>
            <a:ext cx="4527879" cy="4413851"/>
          </a:xfrm>
          <a:prstGeom prst="rect">
            <a:avLst/>
          </a:prstGeom>
          <a:noFill/>
          <a:ln>
            <a:noFill/>
          </a:ln>
        </p:spPr>
      </p:pic>
      <p:sp>
        <p:nvSpPr>
          <p:cNvPr id="637" name="Google Shape;637;p10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What You'll Be Building</a:t>
            </a:r>
            <a:endParaRPr b="1" sz="3000">
              <a:solidFill>
                <a:srgbClr val="000000"/>
              </a:solidFill>
              <a:latin typeface="Open Sans"/>
              <a:ea typeface="Open Sans"/>
              <a:cs typeface="Open Sans"/>
              <a:sym typeface="Open Sans"/>
            </a:endParaRPr>
          </a:p>
        </p:txBody>
      </p:sp>
      <p:sp>
        <p:nvSpPr>
          <p:cNvPr id="638" name="Google Shape;638;p103"/>
          <p:cNvSpPr/>
          <p:nvPr/>
        </p:nvSpPr>
        <p:spPr>
          <a:xfrm>
            <a:off x="868575" y="1511825"/>
            <a:ext cx="74067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http://mlhlocal.host/azure-bot-demo</a:t>
            </a:r>
            <a:endParaRPr sz="2800">
              <a:solidFill>
                <a:srgbClr val="EAEAEA"/>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15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Train Your Bot</a:t>
            </a:r>
            <a:endParaRPr b="1" sz="3000">
              <a:solidFill>
                <a:srgbClr val="000000"/>
              </a:solidFill>
              <a:latin typeface="Open Sans"/>
              <a:ea typeface="Open Sans"/>
              <a:cs typeface="Open Sans"/>
              <a:sym typeface="Open Sans"/>
            </a:endParaRPr>
          </a:p>
        </p:txBody>
      </p:sp>
      <p:pic>
        <p:nvPicPr>
          <p:cNvPr descr="Training the knowledge base" id="1089" name="Google Shape;1089;p157"/>
          <p:cNvPicPr preferRelativeResize="0"/>
          <p:nvPr/>
        </p:nvPicPr>
        <p:blipFill>
          <a:blip r:embed="rId3">
            <a:alphaModFix/>
          </a:blip>
          <a:stretch>
            <a:fillRect/>
          </a:stretch>
        </p:blipFill>
        <p:spPr>
          <a:xfrm>
            <a:off x="589200" y="2379425"/>
            <a:ext cx="7965600" cy="4049197"/>
          </a:xfrm>
          <a:prstGeom prst="rect">
            <a:avLst/>
          </a:prstGeom>
          <a:noFill/>
          <a:ln cap="flat" cmpd="sng" w="19050">
            <a:solidFill>
              <a:srgbClr val="000000"/>
            </a:solidFill>
            <a:prstDash val="solid"/>
            <a:round/>
            <a:headEnd len="sm" w="sm" type="none"/>
            <a:tailEnd len="sm" w="sm" type="none"/>
          </a:ln>
        </p:spPr>
      </p:pic>
      <p:sp>
        <p:nvSpPr>
          <p:cNvPr id="1090" name="Google Shape;1090;p157"/>
          <p:cNvSpPr txBox="1"/>
          <p:nvPr/>
        </p:nvSpPr>
        <p:spPr>
          <a:xfrm>
            <a:off x="589200" y="1393525"/>
            <a:ext cx="7965600" cy="1839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1000"/>
              </a:spcAft>
              <a:buClr>
                <a:srgbClr val="353535"/>
              </a:buClr>
              <a:buSzPts val="1800"/>
              <a:buFont typeface="Open Sans"/>
              <a:buAutoNum type="arabicPeriod" startAt="10"/>
            </a:pPr>
            <a:r>
              <a:rPr lang="en" sz="1800">
                <a:solidFill>
                  <a:srgbClr val="353535"/>
                </a:solidFill>
                <a:latin typeface="Open Sans"/>
                <a:ea typeface="Open Sans"/>
                <a:cs typeface="Open Sans"/>
                <a:sym typeface="Open Sans"/>
              </a:rPr>
              <a:t>Make sure your questions and answers loaded properly, then click </a:t>
            </a:r>
            <a:r>
              <a:rPr b="1" lang="en" sz="1800">
                <a:solidFill>
                  <a:srgbClr val="5EA5E5"/>
                </a:solidFill>
                <a:latin typeface="Open Sans"/>
                <a:ea typeface="Open Sans"/>
                <a:cs typeface="Open Sans"/>
                <a:sym typeface="Open Sans"/>
              </a:rPr>
              <a:t>Save and train</a:t>
            </a:r>
            <a:r>
              <a:rPr lang="en" sz="1800">
                <a:solidFill>
                  <a:srgbClr val="353535"/>
                </a:solidFill>
                <a:latin typeface="Open Sans"/>
                <a:ea typeface="Open Sans"/>
                <a:cs typeface="Open Sans"/>
                <a:sym typeface="Open Sans"/>
              </a:rPr>
              <a:t>.</a:t>
            </a:r>
            <a:endParaRPr sz="1800">
              <a:solidFill>
                <a:srgbClr val="353535"/>
              </a:solidFill>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15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Test Your Bot</a:t>
            </a:r>
            <a:endParaRPr b="1" sz="3000">
              <a:solidFill>
                <a:srgbClr val="000000"/>
              </a:solidFill>
              <a:latin typeface="Open Sans"/>
              <a:ea typeface="Open Sans"/>
              <a:cs typeface="Open Sans"/>
              <a:sym typeface="Open Sans"/>
            </a:endParaRPr>
          </a:p>
        </p:txBody>
      </p:sp>
      <p:sp>
        <p:nvSpPr>
          <p:cNvPr id="1096" name="Google Shape;1096;p158"/>
          <p:cNvSpPr txBox="1"/>
          <p:nvPr/>
        </p:nvSpPr>
        <p:spPr>
          <a:xfrm>
            <a:off x="489875" y="1653125"/>
            <a:ext cx="3699300" cy="824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rgbClr val="353535"/>
                </a:solidFill>
                <a:latin typeface="Open Sans"/>
                <a:ea typeface="Open Sans"/>
                <a:cs typeface="Open Sans"/>
                <a:sym typeface="Open Sans"/>
              </a:rPr>
              <a:t>11. </a:t>
            </a:r>
            <a:r>
              <a:rPr lang="en" sz="1800">
                <a:solidFill>
                  <a:srgbClr val="353535"/>
                </a:solidFill>
                <a:latin typeface="Open Sans"/>
                <a:ea typeface="Open Sans"/>
                <a:cs typeface="Open Sans"/>
                <a:sym typeface="Open Sans"/>
              </a:rPr>
              <a:t>Open the test dialog.</a:t>
            </a:r>
            <a:endParaRPr sz="1800">
              <a:solidFill>
                <a:srgbClr val="353535"/>
              </a:solidFill>
              <a:latin typeface="Consolas"/>
              <a:ea typeface="Consolas"/>
              <a:cs typeface="Consolas"/>
              <a:sym typeface="Consolas"/>
            </a:endParaRPr>
          </a:p>
        </p:txBody>
      </p:sp>
      <p:sp>
        <p:nvSpPr>
          <p:cNvPr id="1097" name="Google Shape;1097;p158"/>
          <p:cNvSpPr txBox="1"/>
          <p:nvPr/>
        </p:nvSpPr>
        <p:spPr>
          <a:xfrm>
            <a:off x="27150" y="5226850"/>
            <a:ext cx="9089700" cy="824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rgbClr val="353535"/>
                </a:solidFill>
                <a:latin typeface="Open Sans"/>
                <a:ea typeface="Open Sans"/>
                <a:cs typeface="Open Sans"/>
                <a:sym typeface="Open Sans"/>
              </a:rPr>
              <a:t>If you’re not happy with the results, edit your Knowledge Base!</a:t>
            </a:r>
            <a:endParaRPr sz="1800">
              <a:solidFill>
                <a:srgbClr val="353535"/>
              </a:solidFill>
              <a:latin typeface="Consolas"/>
              <a:ea typeface="Consolas"/>
              <a:cs typeface="Consolas"/>
              <a:sym typeface="Consolas"/>
            </a:endParaRPr>
          </a:p>
        </p:txBody>
      </p:sp>
      <p:pic>
        <p:nvPicPr>
          <p:cNvPr descr="Publishing the knowledge base" id="1098" name="Google Shape;1098;p158"/>
          <p:cNvPicPr preferRelativeResize="0"/>
          <p:nvPr/>
        </p:nvPicPr>
        <p:blipFill rotWithShape="1">
          <a:blip r:embed="rId3">
            <a:alphaModFix/>
          </a:blip>
          <a:srcRect b="58157" l="62749" r="0" t="0"/>
          <a:stretch/>
        </p:blipFill>
        <p:spPr>
          <a:xfrm>
            <a:off x="636425" y="2823675"/>
            <a:ext cx="3406200" cy="1510500"/>
          </a:xfrm>
          <a:prstGeom prst="rect">
            <a:avLst/>
          </a:prstGeom>
          <a:noFill/>
          <a:ln>
            <a:noFill/>
          </a:ln>
        </p:spPr>
      </p:pic>
      <p:sp>
        <p:nvSpPr>
          <p:cNvPr id="1099" name="Google Shape;1099;p158"/>
          <p:cNvSpPr/>
          <p:nvPr/>
        </p:nvSpPr>
        <p:spPr>
          <a:xfrm>
            <a:off x="3089800" y="2823675"/>
            <a:ext cx="810900" cy="476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58"/>
          <p:cNvSpPr txBox="1"/>
          <p:nvPr/>
        </p:nvSpPr>
        <p:spPr>
          <a:xfrm>
            <a:off x="4899475" y="1433525"/>
            <a:ext cx="3699300" cy="126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rgbClr val="353535"/>
                </a:solidFill>
                <a:latin typeface="Open Sans"/>
                <a:ea typeface="Open Sans"/>
                <a:cs typeface="Open Sans"/>
                <a:sym typeface="Open Sans"/>
              </a:rPr>
              <a:t>12.  </a:t>
            </a:r>
            <a:r>
              <a:rPr lang="en" sz="1800">
                <a:solidFill>
                  <a:srgbClr val="353535"/>
                </a:solidFill>
                <a:latin typeface="Open Sans"/>
                <a:ea typeface="Open Sans"/>
                <a:cs typeface="Open Sans"/>
                <a:sym typeface="Open Sans"/>
              </a:rPr>
              <a:t>Type some test messages.</a:t>
            </a:r>
            <a:endParaRPr sz="1800">
              <a:solidFill>
                <a:srgbClr val="353535"/>
              </a:solidFill>
              <a:latin typeface="Consolas"/>
              <a:ea typeface="Consolas"/>
              <a:cs typeface="Consolas"/>
              <a:sym typeface="Consolas"/>
            </a:endParaRPr>
          </a:p>
        </p:txBody>
      </p:sp>
      <p:sp>
        <p:nvSpPr>
          <p:cNvPr id="1101" name="Google Shape;1101;p158"/>
          <p:cNvSpPr/>
          <p:nvPr/>
        </p:nvSpPr>
        <p:spPr>
          <a:xfrm>
            <a:off x="4245525" y="2765400"/>
            <a:ext cx="405600" cy="405600"/>
          </a:xfrm>
          <a:prstGeom prst="rightArrow">
            <a:avLst>
              <a:gd fmla="val 50000" name="adj1"/>
              <a:gd fmla="val 30029"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2" name="Google Shape;1102;p158"/>
          <p:cNvPicPr preferRelativeResize="0"/>
          <p:nvPr/>
        </p:nvPicPr>
        <p:blipFill>
          <a:blip r:embed="rId4">
            <a:alphaModFix/>
          </a:blip>
          <a:stretch>
            <a:fillRect/>
          </a:stretch>
        </p:blipFill>
        <p:spPr>
          <a:xfrm>
            <a:off x="5332225" y="2429476"/>
            <a:ext cx="3194307" cy="27493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sp>
        <p:nvSpPr>
          <p:cNvPr id="1107" name="Google Shape;1107;p15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Publish Your Bot</a:t>
            </a:r>
            <a:endParaRPr b="1" sz="3000">
              <a:solidFill>
                <a:srgbClr val="000000"/>
              </a:solidFill>
              <a:latin typeface="Open Sans"/>
              <a:ea typeface="Open Sans"/>
              <a:cs typeface="Open Sans"/>
              <a:sym typeface="Open Sans"/>
            </a:endParaRPr>
          </a:p>
        </p:txBody>
      </p:sp>
      <p:pic>
        <p:nvPicPr>
          <p:cNvPr descr="Publishing the knowledge base" id="1108" name="Google Shape;1108;p159"/>
          <p:cNvPicPr preferRelativeResize="0"/>
          <p:nvPr/>
        </p:nvPicPr>
        <p:blipFill>
          <a:blip r:embed="rId3">
            <a:alphaModFix/>
          </a:blip>
          <a:stretch>
            <a:fillRect/>
          </a:stretch>
        </p:blipFill>
        <p:spPr>
          <a:xfrm>
            <a:off x="112500" y="2664275"/>
            <a:ext cx="8919000" cy="3521150"/>
          </a:xfrm>
          <a:prstGeom prst="rect">
            <a:avLst/>
          </a:prstGeom>
          <a:noFill/>
          <a:ln cap="flat" cmpd="sng" w="19050">
            <a:solidFill>
              <a:srgbClr val="000000"/>
            </a:solidFill>
            <a:prstDash val="solid"/>
            <a:round/>
            <a:headEnd len="sm" w="sm" type="none"/>
            <a:tailEnd len="sm" w="sm" type="none"/>
          </a:ln>
        </p:spPr>
      </p:pic>
      <p:sp>
        <p:nvSpPr>
          <p:cNvPr id="1109" name="Google Shape;1109;p159"/>
          <p:cNvSpPr txBox="1"/>
          <p:nvPr/>
        </p:nvSpPr>
        <p:spPr>
          <a:xfrm>
            <a:off x="800850" y="1558075"/>
            <a:ext cx="7542300" cy="824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rgbClr val="353535"/>
                </a:solidFill>
                <a:latin typeface="Open Sans"/>
                <a:ea typeface="Open Sans"/>
                <a:cs typeface="Open Sans"/>
                <a:sym typeface="Open Sans"/>
              </a:rPr>
              <a:t>13.   </a:t>
            </a:r>
            <a:r>
              <a:rPr lang="en" sz="1800">
                <a:solidFill>
                  <a:srgbClr val="353535"/>
                </a:solidFill>
                <a:latin typeface="Open Sans"/>
                <a:ea typeface="Open Sans"/>
                <a:cs typeface="Open Sans"/>
                <a:sym typeface="Open Sans"/>
              </a:rPr>
              <a:t>Make your bot accessible by your web app!</a:t>
            </a:r>
            <a:endParaRPr sz="1800">
              <a:solidFill>
                <a:srgbClr val="353535"/>
              </a:solidFill>
              <a:latin typeface="Consolas"/>
              <a:ea typeface="Consolas"/>
              <a:cs typeface="Consolas"/>
              <a:sym typeface="Consola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Google Shape;1114;p160"/>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60"/>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Amazing! Your Knowledge Base is being published. The next screen that pops up will have some information to copy into our code in Visual Studio Code for our app to communicate with our knowledge base. </a:t>
            </a:r>
            <a:endParaRPr b="1" sz="2800">
              <a:solidFill>
                <a:schemeClr val="lt1"/>
              </a:solidFill>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16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Get Codes for Testing Locally</a:t>
            </a:r>
            <a:endParaRPr b="1" sz="3000">
              <a:solidFill>
                <a:srgbClr val="000000"/>
              </a:solidFill>
              <a:latin typeface="Open Sans"/>
              <a:ea typeface="Open Sans"/>
              <a:cs typeface="Open Sans"/>
              <a:sym typeface="Open Sans"/>
            </a:endParaRPr>
          </a:p>
        </p:txBody>
      </p:sp>
      <p:pic>
        <p:nvPicPr>
          <p:cNvPr id="1121" name="Google Shape;1121;p161"/>
          <p:cNvPicPr preferRelativeResize="0"/>
          <p:nvPr/>
        </p:nvPicPr>
        <p:blipFill>
          <a:blip r:embed="rId3">
            <a:alphaModFix/>
          </a:blip>
          <a:stretch>
            <a:fillRect/>
          </a:stretch>
        </p:blipFill>
        <p:spPr>
          <a:xfrm>
            <a:off x="295400" y="3155150"/>
            <a:ext cx="8553193" cy="3077551"/>
          </a:xfrm>
          <a:prstGeom prst="rect">
            <a:avLst/>
          </a:prstGeom>
          <a:noFill/>
          <a:ln cap="flat" cmpd="sng" w="19050">
            <a:solidFill>
              <a:srgbClr val="000000"/>
            </a:solidFill>
            <a:prstDash val="solid"/>
            <a:round/>
            <a:headEnd len="sm" w="sm" type="none"/>
            <a:tailEnd len="sm" w="sm" type="none"/>
          </a:ln>
        </p:spPr>
      </p:pic>
      <p:sp>
        <p:nvSpPr>
          <p:cNvPr id="1122" name="Google Shape;1122;p161"/>
          <p:cNvSpPr txBox="1"/>
          <p:nvPr/>
        </p:nvSpPr>
        <p:spPr>
          <a:xfrm>
            <a:off x="394500" y="1432100"/>
            <a:ext cx="8355000" cy="1856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AutoNum type="arabicPeriod"/>
            </a:pPr>
            <a:r>
              <a:rPr lang="en" sz="1800">
                <a:solidFill>
                  <a:schemeClr val="dk1"/>
                </a:solidFill>
                <a:latin typeface="Open Sans"/>
                <a:ea typeface="Open Sans"/>
                <a:cs typeface="Open Sans"/>
                <a:sym typeface="Open Sans"/>
              </a:rPr>
              <a:t>Select Curl. </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AutoNum type="arabicPeriod"/>
            </a:pPr>
            <a:r>
              <a:rPr lang="en" sz="1800">
                <a:solidFill>
                  <a:schemeClr val="dk1"/>
                </a:solidFill>
                <a:latin typeface="Open Sans"/>
                <a:ea typeface="Open Sans"/>
                <a:cs typeface="Open Sans"/>
                <a:sym typeface="Open Sans"/>
              </a:rPr>
              <a:t>Copy the URL. </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dk1"/>
              </a:buClr>
              <a:buSzPts val="1800"/>
              <a:buFont typeface="Open Sans"/>
              <a:buAutoNum type="arabicPeriod"/>
            </a:pPr>
            <a:r>
              <a:rPr lang="en" sz="1800">
                <a:solidFill>
                  <a:schemeClr val="dk1"/>
                </a:solidFill>
                <a:latin typeface="Open Sans"/>
                <a:ea typeface="Open Sans"/>
                <a:cs typeface="Open Sans"/>
                <a:sym typeface="Open Sans"/>
              </a:rPr>
              <a:t>Return to </a:t>
            </a:r>
            <a:r>
              <a:rPr b="1" lang="en" sz="1800">
                <a:solidFill>
                  <a:schemeClr val="dk1"/>
                </a:solidFill>
                <a:latin typeface="Consolas"/>
                <a:ea typeface="Consolas"/>
                <a:cs typeface="Consolas"/>
                <a:sym typeface="Consolas"/>
              </a:rPr>
              <a:t>app.js</a:t>
            </a:r>
            <a:r>
              <a:rPr lang="en" sz="1800">
                <a:solidFill>
                  <a:schemeClr val="dk1"/>
                </a:solidFill>
                <a:latin typeface="Open Sans"/>
                <a:ea typeface="Open Sans"/>
                <a:cs typeface="Open Sans"/>
                <a:sym typeface="Open Sans"/>
              </a:rPr>
              <a:t> in Visual Studio Code. </a:t>
            </a:r>
            <a:endParaRPr sz="1800">
              <a:solidFill>
                <a:schemeClr val="dk1"/>
              </a:solidFill>
              <a:latin typeface="Open Sans"/>
              <a:ea typeface="Open Sans"/>
              <a:cs typeface="Open Sans"/>
              <a:sym typeface="Open Sans"/>
            </a:endParaRPr>
          </a:p>
        </p:txBody>
      </p:sp>
      <p:sp>
        <p:nvSpPr>
          <p:cNvPr id="1123" name="Google Shape;1123;p161"/>
          <p:cNvSpPr/>
          <p:nvPr/>
        </p:nvSpPr>
        <p:spPr>
          <a:xfrm>
            <a:off x="1165525" y="5004250"/>
            <a:ext cx="5683500" cy="138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6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try this again!</a:t>
            </a:r>
            <a:endParaRPr b="1" sz="3000">
              <a:solidFill>
                <a:srgbClr val="000000"/>
              </a:solidFill>
              <a:latin typeface="Open Sans"/>
              <a:ea typeface="Open Sans"/>
              <a:cs typeface="Open Sans"/>
              <a:sym typeface="Open Sans"/>
            </a:endParaRPr>
          </a:p>
        </p:txBody>
      </p:sp>
      <p:pic>
        <p:nvPicPr>
          <p:cNvPr id="1129" name="Google Shape;1129;p162"/>
          <p:cNvPicPr preferRelativeResize="0"/>
          <p:nvPr/>
        </p:nvPicPr>
        <p:blipFill>
          <a:blip r:embed="rId3">
            <a:alphaModFix/>
          </a:blip>
          <a:stretch>
            <a:fillRect/>
          </a:stretch>
        </p:blipFill>
        <p:spPr>
          <a:xfrm>
            <a:off x="152400" y="3930050"/>
            <a:ext cx="8839203" cy="1256759"/>
          </a:xfrm>
          <a:prstGeom prst="rect">
            <a:avLst/>
          </a:prstGeom>
          <a:noFill/>
          <a:ln>
            <a:noFill/>
          </a:ln>
        </p:spPr>
      </p:pic>
      <p:grpSp>
        <p:nvGrpSpPr>
          <p:cNvPr id="1130" name="Google Shape;1130;p162"/>
          <p:cNvGrpSpPr/>
          <p:nvPr/>
        </p:nvGrpSpPr>
        <p:grpSpPr>
          <a:xfrm>
            <a:off x="3760500" y="3383425"/>
            <a:ext cx="1623000" cy="595200"/>
            <a:chOff x="5286000" y="2432425"/>
            <a:chExt cx="1623000" cy="595200"/>
          </a:xfrm>
        </p:grpSpPr>
        <p:sp>
          <p:nvSpPr>
            <p:cNvPr id="1131" name="Google Shape;1131;p162"/>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62"/>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app.js</a:t>
              </a:r>
              <a:endParaRPr b="1" sz="1800">
                <a:solidFill>
                  <a:srgbClr val="FFFFFF"/>
                </a:solidFill>
                <a:latin typeface="Open Sans"/>
                <a:ea typeface="Open Sans"/>
                <a:cs typeface="Open Sans"/>
                <a:sym typeface="Open Sans"/>
              </a:endParaRPr>
            </a:p>
          </p:txBody>
        </p:sp>
      </p:grpSp>
      <p:sp>
        <p:nvSpPr>
          <p:cNvPr id="1133" name="Google Shape;1133;p162"/>
          <p:cNvSpPr txBox="1"/>
          <p:nvPr/>
        </p:nvSpPr>
        <p:spPr>
          <a:xfrm>
            <a:off x="394500" y="1432100"/>
            <a:ext cx="8355000" cy="1856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AutoNum type="arabicPeriod" startAt="4"/>
            </a:pPr>
            <a:r>
              <a:rPr lang="en" sz="1800">
                <a:solidFill>
                  <a:schemeClr val="dk1"/>
                </a:solidFill>
                <a:latin typeface="Open Sans"/>
                <a:ea typeface="Open Sans"/>
                <a:cs typeface="Open Sans"/>
                <a:sym typeface="Open Sans"/>
              </a:rPr>
              <a:t>Open </a:t>
            </a:r>
            <a:r>
              <a:rPr b="1" lang="en" sz="1800">
                <a:solidFill>
                  <a:schemeClr val="dk1"/>
                </a:solidFill>
                <a:latin typeface="Consolas"/>
                <a:ea typeface="Consolas"/>
                <a:cs typeface="Consolas"/>
                <a:sym typeface="Consolas"/>
              </a:rPr>
              <a:t>app.js</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AutoNum type="arabicPeriod" startAt="4"/>
            </a:pPr>
            <a:r>
              <a:rPr lang="en" sz="1800">
                <a:solidFill>
                  <a:schemeClr val="dk1"/>
                </a:solidFill>
                <a:latin typeface="Open Sans"/>
                <a:ea typeface="Open Sans"/>
                <a:cs typeface="Open Sans"/>
                <a:sym typeface="Open Sans"/>
              </a:rPr>
              <a:t>On </a:t>
            </a:r>
            <a:r>
              <a:rPr b="1" lang="en" sz="1800">
                <a:solidFill>
                  <a:schemeClr val="dk1"/>
                </a:solidFill>
                <a:latin typeface="Open Sans"/>
                <a:ea typeface="Open Sans"/>
                <a:cs typeface="Open Sans"/>
                <a:sym typeface="Open Sans"/>
              </a:rPr>
              <a:t>Line 9</a:t>
            </a:r>
            <a:r>
              <a:rPr lang="en" sz="1800">
                <a:solidFill>
                  <a:schemeClr val="dk1"/>
                </a:solidFill>
                <a:latin typeface="Open Sans"/>
                <a:ea typeface="Open Sans"/>
                <a:cs typeface="Open Sans"/>
                <a:sym typeface="Open Sans"/>
              </a:rPr>
              <a:t>, inside of the quotation marks, paste the value you just copied. This tells our app where our knowledge base is. </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dk1"/>
              </a:buClr>
              <a:buSzPts val="1800"/>
              <a:buFont typeface="Open Sans"/>
              <a:buAutoNum type="arabicPeriod" startAt="4"/>
            </a:pPr>
            <a:r>
              <a:rPr lang="en" sz="1800">
                <a:solidFill>
                  <a:schemeClr val="dk1"/>
                </a:solidFill>
                <a:latin typeface="Open Sans"/>
                <a:ea typeface="Open Sans"/>
                <a:cs typeface="Open Sans"/>
                <a:sym typeface="Open Sans"/>
              </a:rPr>
              <a:t>Return to QnAMaker.</a:t>
            </a:r>
            <a:endParaRPr sz="1800">
              <a:solidFill>
                <a:schemeClr val="dk1"/>
              </a:solidFill>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16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Get Codes for Testing Locally</a:t>
            </a:r>
            <a:endParaRPr b="1" sz="3000">
              <a:solidFill>
                <a:srgbClr val="000000"/>
              </a:solidFill>
              <a:latin typeface="Open Sans"/>
              <a:ea typeface="Open Sans"/>
              <a:cs typeface="Open Sans"/>
              <a:sym typeface="Open Sans"/>
            </a:endParaRPr>
          </a:p>
        </p:txBody>
      </p:sp>
      <p:grpSp>
        <p:nvGrpSpPr>
          <p:cNvPr id="1139" name="Google Shape;1139;p163"/>
          <p:cNvGrpSpPr/>
          <p:nvPr/>
        </p:nvGrpSpPr>
        <p:grpSpPr>
          <a:xfrm>
            <a:off x="295400" y="3728525"/>
            <a:ext cx="8553199" cy="1256751"/>
            <a:chOff x="295400" y="1901000"/>
            <a:chExt cx="8553199" cy="1256751"/>
          </a:xfrm>
        </p:grpSpPr>
        <p:pic>
          <p:nvPicPr>
            <p:cNvPr id="1140" name="Google Shape;1140;p163"/>
            <p:cNvPicPr preferRelativeResize="0"/>
            <p:nvPr/>
          </p:nvPicPr>
          <p:blipFill rotWithShape="1">
            <a:blip r:embed="rId3">
              <a:alphaModFix/>
            </a:blip>
            <a:srcRect b="16354" l="0" r="0" t="42808"/>
            <a:stretch/>
          </p:blipFill>
          <p:spPr>
            <a:xfrm>
              <a:off x="295400" y="1901000"/>
              <a:ext cx="8553199" cy="1256751"/>
            </a:xfrm>
            <a:prstGeom prst="rect">
              <a:avLst/>
            </a:prstGeom>
            <a:noFill/>
            <a:ln cap="flat" cmpd="sng" w="19050">
              <a:solidFill>
                <a:srgbClr val="000000"/>
              </a:solidFill>
              <a:prstDash val="solid"/>
              <a:round/>
              <a:headEnd len="sm" w="sm" type="none"/>
              <a:tailEnd len="sm" w="sm" type="none"/>
            </a:ln>
          </p:spPr>
        </p:pic>
        <p:sp>
          <p:nvSpPr>
            <p:cNvPr id="1141" name="Google Shape;1141;p163"/>
            <p:cNvSpPr/>
            <p:nvPr/>
          </p:nvSpPr>
          <p:spPr>
            <a:xfrm>
              <a:off x="544525" y="2578525"/>
              <a:ext cx="1993500" cy="138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2" name="Google Shape;1142;p163"/>
          <p:cNvPicPr preferRelativeResize="0"/>
          <p:nvPr/>
        </p:nvPicPr>
        <p:blipFill>
          <a:blip r:embed="rId4">
            <a:alphaModFix/>
          </a:blip>
          <a:stretch>
            <a:fillRect/>
          </a:stretch>
        </p:blipFill>
        <p:spPr>
          <a:xfrm>
            <a:off x="295400" y="5383739"/>
            <a:ext cx="8553200" cy="1216087"/>
          </a:xfrm>
          <a:prstGeom prst="rect">
            <a:avLst/>
          </a:prstGeom>
          <a:noFill/>
          <a:ln cap="flat" cmpd="sng" w="19050">
            <a:solidFill>
              <a:srgbClr val="000000"/>
            </a:solidFill>
            <a:prstDash val="solid"/>
            <a:round/>
            <a:headEnd len="sm" w="sm" type="none"/>
            <a:tailEnd len="sm" w="sm" type="none"/>
          </a:ln>
        </p:spPr>
      </p:pic>
      <p:grpSp>
        <p:nvGrpSpPr>
          <p:cNvPr id="1143" name="Google Shape;1143;p163"/>
          <p:cNvGrpSpPr/>
          <p:nvPr/>
        </p:nvGrpSpPr>
        <p:grpSpPr>
          <a:xfrm>
            <a:off x="3760500" y="4983625"/>
            <a:ext cx="1623000" cy="595200"/>
            <a:chOff x="5286000" y="2432425"/>
            <a:chExt cx="1623000" cy="595200"/>
          </a:xfrm>
        </p:grpSpPr>
        <p:sp>
          <p:nvSpPr>
            <p:cNvPr id="1144" name="Google Shape;1144;p163"/>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63"/>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app.js</a:t>
              </a:r>
              <a:endParaRPr b="1" sz="1800">
                <a:solidFill>
                  <a:srgbClr val="FFFFFF"/>
                </a:solidFill>
                <a:latin typeface="Open Sans"/>
                <a:ea typeface="Open Sans"/>
                <a:cs typeface="Open Sans"/>
                <a:sym typeface="Open Sans"/>
              </a:endParaRPr>
            </a:p>
          </p:txBody>
        </p:sp>
      </p:grpSp>
      <p:sp>
        <p:nvSpPr>
          <p:cNvPr id="1146" name="Google Shape;1146;p163"/>
          <p:cNvSpPr txBox="1"/>
          <p:nvPr/>
        </p:nvSpPr>
        <p:spPr>
          <a:xfrm>
            <a:off x="394500" y="1279700"/>
            <a:ext cx="8355000" cy="1856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AutoNum type="arabicPeriod" startAt="7"/>
            </a:pPr>
            <a:r>
              <a:rPr lang="en" sz="1800">
                <a:solidFill>
                  <a:schemeClr val="dk1"/>
                </a:solidFill>
                <a:latin typeface="Open Sans"/>
                <a:ea typeface="Open Sans"/>
                <a:cs typeface="Open Sans"/>
                <a:sym typeface="Open Sans"/>
              </a:rPr>
              <a:t>Copy the </a:t>
            </a:r>
            <a:r>
              <a:rPr lang="en" sz="1800">
                <a:solidFill>
                  <a:schemeClr val="dk1"/>
                </a:solidFill>
                <a:latin typeface="Consolas"/>
                <a:ea typeface="Consolas"/>
                <a:cs typeface="Consolas"/>
                <a:sym typeface="Consolas"/>
              </a:rPr>
              <a:t>EndpointKey</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AutoNum type="arabicPeriod" startAt="7"/>
            </a:pPr>
            <a:r>
              <a:rPr lang="en" sz="1800">
                <a:solidFill>
                  <a:schemeClr val="dk1"/>
                </a:solidFill>
                <a:latin typeface="Open Sans"/>
                <a:ea typeface="Open Sans"/>
                <a:cs typeface="Open Sans"/>
                <a:sym typeface="Open Sans"/>
              </a:rPr>
              <a:t>Return to </a:t>
            </a:r>
            <a:r>
              <a:rPr b="1" lang="en" sz="1800">
                <a:solidFill>
                  <a:schemeClr val="dk1"/>
                </a:solidFill>
                <a:latin typeface="Consolas"/>
                <a:ea typeface="Consolas"/>
                <a:cs typeface="Consolas"/>
                <a:sym typeface="Consolas"/>
              </a:rPr>
              <a:t>app.js</a:t>
            </a:r>
            <a:endParaRPr b="1" sz="1800">
              <a:solidFill>
                <a:schemeClr val="dk1"/>
              </a:solidFill>
              <a:latin typeface="Consolas"/>
              <a:ea typeface="Consolas"/>
              <a:cs typeface="Consolas"/>
              <a:sym typeface="Consolas"/>
            </a:endParaRPr>
          </a:p>
          <a:p>
            <a:pPr indent="-342900" lvl="0" marL="457200" rtl="0" algn="l">
              <a:lnSpc>
                <a:spcPct val="115000"/>
              </a:lnSpc>
              <a:spcBef>
                <a:spcPts val="1000"/>
              </a:spcBef>
              <a:spcAft>
                <a:spcPts val="0"/>
              </a:spcAft>
              <a:buClr>
                <a:schemeClr val="dk1"/>
              </a:buClr>
              <a:buSzPts val="1800"/>
              <a:buFont typeface="Open Sans"/>
              <a:buAutoNum type="arabicPeriod" startAt="7"/>
            </a:pPr>
            <a:r>
              <a:rPr lang="en" sz="1800">
                <a:solidFill>
                  <a:schemeClr val="dk1"/>
                </a:solidFill>
                <a:latin typeface="Open Sans"/>
                <a:ea typeface="Open Sans"/>
                <a:cs typeface="Open Sans"/>
                <a:sym typeface="Open Sans"/>
              </a:rPr>
              <a:t>On </a:t>
            </a:r>
            <a:r>
              <a:rPr b="1" lang="en" sz="1800">
                <a:solidFill>
                  <a:schemeClr val="dk1"/>
                </a:solidFill>
                <a:latin typeface="Open Sans"/>
                <a:ea typeface="Open Sans"/>
                <a:cs typeface="Open Sans"/>
                <a:sym typeface="Open Sans"/>
              </a:rPr>
              <a:t>Line 10</a:t>
            </a:r>
            <a:r>
              <a:rPr lang="en" sz="1800">
                <a:solidFill>
                  <a:schemeClr val="dk1"/>
                </a:solidFill>
                <a:latin typeface="Open Sans"/>
                <a:ea typeface="Open Sans"/>
                <a:cs typeface="Open Sans"/>
                <a:sym typeface="Open Sans"/>
              </a:rPr>
              <a:t>, inside of the quotation marks, paste the value of ENDPOINT_KEY. This tells the knowledge base that we are authorized to use it. </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dk1"/>
              </a:buClr>
              <a:buSzPts val="1800"/>
              <a:buFont typeface="Open Sans"/>
              <a:buAutoNum type="arabicPeriod" startAt="7"/>
            </a:pPr>
            <a:r>
              <a:rPr lang="en" sz="1800">
                <a:solidFill>
                  <a:schemeClr val="dk1"/>
                </a:solidFill>
                <a:latin typeface="Open Sans"/>
                <a:ea typeface="Open Sans"/>
                <a:cs typeface="Open Sans"/>
                <a:sym typeface="Open Sans"/>
              </a:rPr>
              <a:t>Save your changes.</a:t>
            </a:r>
            <a:endParaRPr sz="1800">
              <a:solidFill>
                <a:schemeClr val="dk1"/>
              </a:solidFill>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pic>
        <p:nvPicPr>
          <p:cNvPr id="1151" name="Google Shape;1151;p164"/>
          <p:cNvPicPr preferRelativeResize="0"/>
          <p:nvPr/>
        </p:nvPicPr>
        <p:blipFill>
          <a:blip r:embed="rId3">
            <a:alphaModFix/>
          </a:blip>
          <a:stretch>
            <a:fillRect/>
          </a:stretch>
        </p:blipFill>
        <p:spPr>
          <a:xfrm>
            <a:off x="561806" y="4283999"/>
            <a:ext cx="8020375" cy="2219375"/>
          </a:xfrm>
          <a:prstGeom prst="rect">
            <a:avLst/>
          </a:prstGeom>
          <a:noFill/>
          <a:ln cap="flat" cmpd="sng" w="19050">
            <a:solidFill>
              <a:srgbClr val="000000"/>
            </a:solidFill>
            <a:prstDash val="solid"/>
            <a:round/>
            <a:headEnd len="sm" w="sm" type="none"/>
            <a:tailEnd len="sm" w="sm" type="none"/>
          </a:ln>
        </p:spPr>
      </p:pic>
      <p:sp>
        <p:nvSpPr>
          <p:cNvPr id="1152" name="Google Shape;1152;p16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see if it changed!</a:t>
            </a:r>
            <a:endParaRPr b="1" sz="3000">
              <a:solidFill>
                <a:srgbClr val="000000"/>
              </a:solidFill>
              <a:latin typeface="Open Sans"/>
              <a:ea typeface="Open Sans"/>
              <a:cs typeface="Open Sans"/>
              <a:sym typeface="Open Sans"/>
            </a:endParaRPr>
          </a:p>
        </p:txBody>
      </p:sp>
      <p:sp>
        <p:nvSpPr>
          <p:cNvPr id="1153" name="Google Shape;1153;p164"/>
          <p:cNvSpPr txBox="1"/>
          <p:nvPr/>
        </p:nvSpPr>
        <p:spPr>
          <a:xfrm>
            <a:off x="394500" y="1508300"/>
            <a:ext cx="8355000" cy="1856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Return to your </a:t>
            </a:r>
            <a:r>
              <a:rPr lang="en" sz="1800">
                <a:solidFill>
                  <a:srgbClr val="353535"/>
                </a:solidFill>
                <a:latin typeface="Open Sans"/>
                <a:ea typeface="Open Sans"/>
                <a:cs typeface="Open Sans"/>
                <a:sym typeface="Open Sans"/>
              </a:rPr>
              <a:t>Visual Studio Code terminal</a:t>
            </a:r>
            <a:r>
              <a:rPr lang="en" sz="1800">
                <a:solidFill>
                  <a:srgbClr val="353535"/>
                </a:solidFill>
                <a:latin typeface="Open Sans"/>
                <a:ea typeface="Open Sans"/>
                <a:cs typeface="Open Sans"/>
                <a:sym typeface="Open Sans"/>
              </a:rPr>
              <a:t>. Your app might still be running. Type [CTRL] [C] to stop it. </a:t>
            </a:r>
            <a:endParaRPr sz="1800">
              <a:solidFill>
                <a:srgbClr val="353535"/>
              </a:solidFill>
              <a:latin typeface="Courier New"/>
              <a:ea typeface="Courier New"/>
              <a:cs typeface="Courier New"/>
              <a:sym typeface="Courier New"/>
            </a:endParaRPr>
          </a:p>
          <a:p>
            <a:pPr indent="-342900" lvl="0" marL="457200" rtl="0" algn="l">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Run app using </a:t>
            </a:r>
            <a:r>
              <a:rPr b="1" lang="en" sz="1800">
                <a:solidFill>
                  <a:srgbClr val="353535"/>
                </a:solidFill>
                <a:latin typeface="Courier New"/>
                <a:ea typeface="Courier New"/>
                <a:cs typeface="Courier New"/>
                <a:sym typeface="Courier New"/>
              </a:rPr>
              <a:t>node app.js</a:t>
            </a:r>
            <a:r>
              <a:rPr lang="en" sz="1800">
                <a:solidFill>
                  <a:srgbClr val="353535"/>
                </a:solidFill>
                <a:latin typeface="Courier New"/>
                <a:ea typeface="Courier New"/>
                <a:cs typeface="Courier New"/>
                <a:sym typeface="Courier New"/>
              </a:rPr>
              <a:t>.</a:t>
            </a:r>
            <a:endParaRPr sz="1800">
              <a:solidFill>
                <a:srgbClr val="353535"/>
              </a:solidFill>
              <a:latin typeface="Courier New"/>
              <a:ea typeface="Courier New"/>
              <a:cs typeface="Courier New"/>
              <a:sym typeface="Courier New"/>
            </a:endParaRPr>
          </a:p>
          <a:p>
            <a:pPr indent="-342900" lvl="0" marL="457200" rtl="0" algn="l">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Visit </a:t>
            </a:r>
            <a:r>
              <a:rPr b="1" lang="en" sz="1800">
                <a:solidFill>
                  <a:srgbClr val="353535"/>
                </a:solidFill>
                <a:latin typeface="Courier New"/>
                <a:ea typeface="Courier New"/>
                <a:cs typeface="Courier New"/>
                <a:sym typeface="Courier New"/>
              </a:rPr>
              <a:t>localhost:3000</a:t>
            </a:r>
            <a:r>
              <a:rPr lang="en" sz="1800">
                <a:solidFill>
                  <a:srgbClr val="353535"/>
                </a:solidFill>
                <a:latin typeface="Open Sans"/>
                <a:ea typeface="Open Sans"/>
                <a:cs typeface="Open Sans"/>
                <a:sym typeface="Open Sans"/>
              </a:rPr>
              <a:t> in your browser.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Test it out! </a:t>
            </a:r>
            <a:endParaRPr sz="1800">
              <a:solidFill>
                <a:schemeClr val="dk1"/>
              </a:solidFill>
              <a:latin typeface="Open Sans"/>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Google Shape;1158;p165"/>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65"/>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It's working! But the answer you got when the bot didn't know how to answer your question was sort of generic. Let's customize that! </a:t>
            </a:r>
            <a:endParaRPr b="1" sz="2800">
              <a:solidFill>
                <a:schemeClr val="lt1"/>
              </a:solidFill>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3" name="Shape 1163"/>
        <p:cNvGrpSpPr/>
        <p:nvPr/>
      </p:nvGrpSpPr>
      <p:grpSpPr>
        <a:xfrm>
          <a:off x="0" y="0"/>
          <a:ext cx="0" cy="0"/>
          <a:chOff x="0" y="0"/>
          <a:chExt cx="0" cy="0"/>
        </a:xfrm>
      </p:grpSpPr>
      <p:sp>
        <p:nvSpPr>
          <p:cNvPr id="1164" name="Google Shape;1164;p16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Default Answer</a:t>
            </a:r>
            <a:endParaRPr b="1" sz="3000">
              <a:solidFill>
                <a:srgbClr val="000000"/>
              </a:solidFill>
              <a:latin typeface="Open Sans"/>
              <a:ea typeface="Open Sans"/>
              <a:cs typeface="Open Sans"/>
              <a:sym typeface="Open Sans"/>
            </a:endParaRPr>
          </a:p>
        </p:txBody>
      </p:sp>
      <p:sp>
        <p:nvSpPr>
          <p:cNvPr id="1165" name="Google Shape;1165;p166"/>
          <p:cNvSpPr txBox="1"/>
          <p:nvPr/>
        </p:nvSpPr>
        <p:spPr>
          <a:xfrm>
            <a:off x="387600" y="1422575"/>
            <a:ext cx="8368800" cy="2097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Return to your Azure Portal.</a:t>
            </a:r>
            <a:endParaRPr sz="1800">
              <a:solidFill>
                <a:srgbClr val="353535"/>
              </a:solidFill>
              <a:latin typeface="Open Sans"/>
              <a:ea typeface="Open Sans"/>
              <a:cs typeface="Open Sans"/>
              <a:sym typeface="Open Sans"/>
            </a:endParaRPr>
          </a:p>
          <a:p>
            <a:pPr indent="-342900" lvl="0" marL="457200" rtl="0" algn="l">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Select Resource Groups -&gt; the resource group you made.  </a:t>
            </a:r>
            <a:endParaRPr sz="1800">
              <a:solidFill>
                <a:srgbClr val="353535"/>
              </a:solidFill>
              <a:latin typeface="Open Sans"/>
              <a:ea typeface="Open Sans"/>
              <a:cs typeface="Open Sans"/>
              <a:sym typeface="Open Sans"/>
            </a:endParaRPr>
          </a:p>
        </p:txBody>
      </p:sp>
      <p:pic>
        <p:nvPicPr>
          <p:cNvPr id="1166" name="Google Shape;1166;p166"/>
          <p:cNvPicPr preferRelativeResize="0"/>
          <p:nvPr/>
        </p:nvPicPr>
        <p:blipFill rotWithShape="1">
          <a:blip r:embed="rId3">
            <a:alphaModFix/>
          </a:blip>
          <a:srcRect b="15418" l="0" r="35375" t="10308"/>
          <a:stretch/>
        </p:blipFill>
        <p:spPr>
          <a:xfrm>
            <a:off x="790663" y="2512000"/>
            <a:ext cx="7562675" cy="399902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104"/>
          <p:cNvSpPr/>
          <p:nvPr/>
        </p:nvSpPr>
        <p:spPr>
          <a:xfrm>
            <a:off x="1248788" y="3570750"/>
            <a:ext cx="1231800" cy="1231800"/>
          </a:xfrm>
          <a:prstGeom prst="ellipse">
            <a:avLst/>
          </a:prstGeom>
          <a:solidFill>
            <a:srgbClr val="5EA5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0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What's a Bot?</a:t>
            </a:r>
            <a:endParaRPr b="1" sz="3000">
              <a:solidFill>
                <a:srgbClr val="000000"/>
              </a:solidFill>
              <a:latin typeface="Open Sans"/>
              <a:ea typeface="Open Sans"/>
              <a:cs typeface="Open Sans"/>
              <a:sym typeface="Open Sans"/>
            </a:endParaRPr>
          </a:p>
        </p:txBody>
      </p:sp>
      <p:sp>
        <p:nvSpPr>
          <p:cNvPr id="645" name="Google Shape;645;p104"/>
          <p:cNvSpPr txBox="1"/>
          <p:nvPr/>
        </p:nvSpPr>
        <p:spPr>
          <a:xfrm>
            <a:off x="161550" y="1478700"/>
            <a:ext cx="8820900" cy="102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Often it’s easier to chat with a bot than to search/read through a wall of text. “Chat Bots” use Natural Language Processing to match user messages to appropriate responses.</a:t>
            </a:r>
            <a:endParaRPr sz="1800">
              <a:latin typeface="Open Sans"/>
              <a:ea typeface="Open Sans"/>
              <a:cs typeface="Open Sans"/>
              <a:sym typeface="Open Sans"/>
            </a:endParaRPr>
          </a:p>
        </p:txBody>
      </p:sp>
      <p:sp>
        <p:nvSpPr>
          <p:cNvPr id="646" name="Google Shape;646;p104"/>
          <p:cNvSpPr/>
          <p:nvPr/>
        </p:nvSpPr>
        <p:spPr>
          <a:xfrm>
            <a:off x="6615713" y="4470675"/>
            <a:ext cx="1333200" cy="960900"/>
          </a:xfrm>
          <a:prstGeom prst="rect">
            <a:avLst/>
          </a:prstGeom>
          <a:solidFill>
            <a:srgbClr val="FFD9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04"/>
          <p:cNvSpPr/>
          <p:nvPr/>
        </p:nvSpPr>
        <p:spPr>
          <a:xfrm>
            <a:off x="6747700" y="4675975"/>
            <a:ext cx="288300" cy="288300"/>
          </a:xfrm>
          <a:prstGeom prst="ellipse">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04"/>
          <p:cNvSpPr/>
          <p:nvPr/>
        </p:nvSpPr>
        <p:spPr>
          <a:xfrm>
            <a:off x="7522625" y="4675988"/>
            <a:ext cx="288300" cy="288300"/>
          </a:xfrm>
          <a:prstGeom prst="ellipse">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9" name="Google Shape;649;p104"/>
          <p:cNvCxnSpPr>
            <a:stCxn id="646" idx="0"/>
          </p:cNvCxnSpPr>
          <p:nvPr/>
        </p:nvCxnSpPr>
        <p:spPr>
          <a:xfrm rot="10800000">
            <a:off x="7276313" y="4254375"/>
            <a:ext cx="6000" cy="216300"/>
          </a:xfrm>
          <a:prstGeom prst="straightConnector1">
            <a:avLst/>
          </a:prstGeom>
          <a:noFill/>
          <a:ln cap="flat" cmpd="sng" w="9525">
            <a:solidFill>
              <a:srgbClr val="595959"/>
            </a:solidFill>
            <a:prstDash val="solid"/>
            <a:round/>
            <a:headEnd len="med" w="med" type="none"/>
            <a:tailEnd len="med" w="med" type="none"/>
          </a:ln>
        </p:spPr>
      </p:cxnSp>
      <p:sp>
        <p:nvSpPr>
          <p:cNvPr id="650" name="Google Shape;650;p104"/>
          <p:cNvSpPr/>
          <p:nvPr/>
        </p:nvSpPr>
        <p:spPr>
          <a:xfrm>
            <a:off x="7182913" y="4150175"/>
            <a:ext cx="198900" cy="180300"/>
          </a:xfrm>
          <a:prstGeom prst="ellipse">
            <a:avLst/>
          </a:prstGeom>
          <a:solidFill>
            <a:srgbClr val="FFD9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04"/>
          <p:cNvSpPr/>
          <p:nvPr/>
        </p:nvSpPr>
        <p:spPr>
          <a:xfrm>
            <a:off x="6747700" y="5244663"/>
            <a:ext cx="1063200" cy="85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04"/>
          <p:cNvSpPr txBox="1"/>
          <p:nvPr/>
        </p:nvSpPr>
        <p:spPr>
          <a:xfrm>
            <a:off x="6357263" y="5431575"/>
            <a:ext cx="1844100" cy="40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Bot</a:t>
            </a:r>
            <a:endParaRPr sz="1800">
              <a:latin typeface="Open Sans"/>
              <a:ea typeface="Open Sans"/>
              <a:cs typeface="Open Sans"/>
              <a:sym typeface="Open Sans"/>
            </a:endParaRPr>
          </a:p>
        </p:txBody>
      </p:sp>
      <p:sp>
        <p:nvSpPr>
          <p:cNvPr id="653" name="Google Shape;653;p104"/>
          <p:cNvSpPr/>
          <p:nvPr/>
        </p:nvSpPr>
        <p:spPr>
          <a:xfrm>
            <a:off x="1481188" y="3886700"/>
            <a:ext cx="288300" cy="288300"/>
          </a:xfrm>
          <a:prstGeom prst="ellipse">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04"/>
          <p:cNvSpPr/>
          <p:nvPr/>
        </p:nvSpPr>
        <p:spPr>
          <a:xfrm>
            <a:off x="1959888" y="3886700"/>
            <a:ext cx="288300" cy="288300"/>
          </a:xfrm>
          <a:prstGeom prst="ellipse">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04"/>
          <p:cNvSpPr/>
          <p:nvPr/>
        </p:nvSpPr>
        <p:spPr>
          <a:xfrm>
            <a:off x="1369388" y="4417000"/>
            <a:ext cx="990600" cy="85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04"/>
          <p:cNvSpPr txBox="1"/>
          <p:nvPr/>
        </p:nvSpPr>
        <p:spPr>
          <a:xfrm>
            <a:off x="942638" y="4744800"/>
            <a:ext cx="1844100" cy="40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User</a:t>
            </a:r>
            <a:endParaRPr sz="1800">
              <a:latin typeface="Open Sans"/>
              <a:ea typeface="Open Sans"/>
              <a:cs typeface="Open Sans"/>
              <a:sym typeface="Open Sans"/>
            </a:endParaRPr>
          </a:p>
        </p:txBody>
      </p:sp>
      <p:sp>
        <p:nvSpPr>
          <p:cNvPr id="657" name="Google Shape;657;p104"/>
          <p:cNvSpPr/>
          <p:nvPr/>
        </p:nvSpPr>
        <p:spPr>
          <a:xfrm>
            <a:off x="2615313" y="3003325"/>
            <a:ext cx="1623000" cy="531300"/>
          </a:xfrm>
          <a:prstGeom prst="wedgeRoundRectCallout">
            <a:avLst>
              <a:gd fmla="val -48540" name="adj1"/>
              <a:gd fmla="val 111763" name="adj2"/>
              <a:gd fmla="val 0" name="adj3"/>
            </a:avLst>
          </a:prstGeom>
          <a:solidFill>
            <a:srgbClr val="5EA5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When does the store open?</a:t>
            </a:r>
            <a:endParaRPr>
              <a:solidFill>
                <a:srgbClr val="FFFFFF"/>
              </a:solidFill>
              <a:latin typeface="Open Sans"/>
              <a:ea typeface="Open Sans"/>
              <a:cs typeface="Open Sans"/>
              <a:sym typeface="Open Sans"/>
            </a:endParaRPr>
          </a:p>
        </p:txBody>
      </p:sp>
      <p:sp>
        <p:nvSpPr>
          <p:cNvPr id="658" name="Google Shape;658;p104"/>
          <p:cNvSpPr/>
          <p:nvPr/>
        </p:nvSpPr>
        <p:spPr>
          <a:xfrm>
            <a:off x="2862513" y="4744800"/>
            <a:ext cx="1375800" cy="531300"/>
          </a:xfrm>
          <a:prstGeom prst="wedgeRoundRectCallout">
            <a:avLst>
              <a:gd fmla="val -58511" name="adj1"/>
              <a:gd fmla="val -93548" name="adj2"/>
              <a:gd fmla="val 0" name="adj3"/>
            </a:avLst>
          </a:prstGeom>
          <a:solidFill>
            <a:srgbClr val="5EA5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Do you have oranges?</a:t>
            </a:r>
            <a:endParaRPr>
              <a:solidFill>
                <a:srgbClr val="FFFFFF"/>
              </a:solidFill>
              <a:latin typeface="Open Sans"/>
              <a:ea typeface="Open Sans"/>
              <a:cs typeface="Open Sans"/>
              <a:sym typeface="Open Sans"/>
            </a:endParaRPr>
          </a:p>
        </p:txBody>
      </p:sp>
      <p:sp>
        <p:nvSpPr>
          <p:cNvPr id="659" name="Google Shape;659;p104"/>
          <p:cNvSpPr/>
          <p:nvPr/>
        </p:nvSpPr>
        <p:spPr>
          <a:xfrm>
            <a:off x="4862088" y="3635275"/>
            <a:ext cx="1461300" cy="466500"/>
          </a:xfrm>
          <a:prstGeom prst="wedgeRectCallout">
            <a:avLst>
              <a:gd fmla="val 51728" name="adj1"/>
              <a:gd fmla="val 138012" name="adj2"/>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9am every day</a:t>
            </a:r>
            <a:endParaRPr>
              <a:latin typeface="Open Sans"/>
              <a:ea typeface="Open Sans"/>
              <a:cs typeface="Open Sans"/>
              <a:sym typeface="Open Sans"/>
            </a:endParaRPr>
          </a:p>
        </p:txBody>
      </p:sp>
      <p:sp>
        <p:nvSpPr>
          <p:cNvPr id="660" name="Google Shape;660;p104"/>
          <p:cNvSpPr/>
          <p:nvPr/>
        </p:nvSpPr>
        <p:spPr>
          <a:xfrm>
            <a:off x="4551888" y="5798200"/>
            <a:ext cx="1623000" cy="466500"/>
          </a:xfrm>
          <a:prstGeom prst="wedgeRectCallout">
            <a:avLst>
              <a:gd fmla="val 69134" name="adj1"/>
              <a:gd fmla="val -150675" name="adj2"/>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No, but we have bananas!</a:t>
            </a:r>
            <a:endParaRPr>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0" name="Shape 1170"/>
        <p:cNvGrpSpPr/>
        <p:nvPr/>
      </p:nvGrpSpPr>
      <p:grpSpPr>
        <a:xfrm>
          <a:off x="0" y="0"/>
          <a:ext cx="0" cy="0"/>
          <a:chOff x="0" y="0"/>
          <a:chExt cx="0" cy="0"/>
        </a:xfrm>
      </p:grpSpPr>
      <p:sp>
        <p:nvSpPr>
          <p:cNvPr id="1171" name="Google Shape;1171;p16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Default Answer</a:t>
            </a:r>
            <a:endParaRPr b="1" sz="3000">
              <a:solidFill>
                <a:srgbClr val="000000"/>
              </a:solidFill>
              <a:latin typeface="Open Sans"/>
              <a:ea typeface="Open Sans"/>
              <a:cs typeface="Open Sans"/>
              <a:sym typeface="Open Sans"/>
            </a:endParaRPr>
          </a:p>
        </p:txBody>
      </p:sp>
      <p:pic>
        <p:nvPicPr>
          <p:cNvPr id="1172" name="Google Shape;1172;p167"/>
          <p:cNvPicPr preferRelativeResize="0"/>
          <p:nvPr/>
        </p:nvPicPr>
        <p:blipFill>
          <a:blip r:embed="rId3">
            <a:alphaModFix/>
          </a:blip>
          <a:stretch>
            <a:fillRect/>
          </a:stretch>
        </p:blipFill>
        <p:spPr>
          <a:xfrm>
            <a:off x="341788" y="2494275"/>
            <a:ext cx="8460425" cy="3436125"/>
          </a:xfrm>
          <a:prstGeom prst="rect">
            <a:avLst/>
          </a:prstGeom>
          <a:noFill/>
          <a:ln cap="flat" cmpd="sng" w="19050">
            <a:solidFill>
              <a:srgbClr val="000000"/>
            </a:solidFill>
            <a:prstDash val="solid"/>
            <a:round/>
            <a:headEnd len="sm" w="sm" type="none"/>
            <a:tailEnd len="sm" w="sm" type="none"/>
          </a:ln>
        </p:spPr>
      </p:pic>
      <p:sp>
        <p:nvSpPr>
          <p:cNvPr id="1173" name="Google Shape;1173;p167"/>
          <p:cNvSpPr txBox="1"/>
          <p:nvPr/>
        </p:nvSpPr>
        <p:spPr>
          <a:xfrm>
            <a:off x="387600" y="1422575"/>
            <a:ext cx="8368800" cy="2097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3"/>
            </a:pPr>
            <a:r>
              <a:rPr lang="en" sz="1800">
                <a:solidFill>
                  <a:srgbClr val="353535"/>
                </a:solidFill>
                <a:latin typeface="Open Sans"/>
                <a:ea typeface="Open Sans"/>
                <a:cs typeface="Open Sans"/>
                <a:sym typeface="Open Sans"/>
              </a:rPr>
              <a:t>Select the </a:t>
            </a:r>
            <a:r>
              <a:rPr b="1" lang="en" sz="1800">
                <a:solidFill>
                  <a:srgbClr val="5EA5E5"/>
                </a:solidFill>
                <a:latin typeface="Open Sans"/>
                <a:ea typeface="Open Sans"/>
                <a:cs typeface="Open Sans"/>
                <a:sym typeface="Open Sans"/>
              </a:rPr>
              <a:t>App Service</a:t>
            </a:r>
            <a:r>
              <a:rPr lang="en" sz="1800">
                <a:solidFill>
                  <a:srgbClr val="353535"/>
                </a:solidFill>
                <a:latin typeface="Open Sans"/>
                <a:ea typeface="Open Sans"/>
                <a:cs typeface="Open Sans"/>
                <a:sym typeface="Open Sans"/>
              </a:rPr>
              <a:t> (NOT the App Service plan).   </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Google Shape;1178;p16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Default Answer</a:t>
            </a:r>
            <a:endParaRPr b="1" sz="3000">
              <a:solidFill>
                <a:srgbClr val="000000"/>
              </a:solidFill>
              <a:latin typeface="Open Sans"/>
              <a:ea typeface="Open Sans"/>
              <a:cs typeface="Open Sans"/>
              <a:sym typeface="Open Sans"/>
            </a:endParaRPr>
          </a:p>
        </p:txBody>
      </p:sp>
      <p:grpSp>
        <p:nvGrpSpPr>
          <p:cNvPr id="1179" name="Google Shape;1179;p168"/>
          <p:cNvGrpSpPr/>
          <p:nvPr/>
        </p:nvGrpSpPr>
        <p:grpSpPr>
          <a:xfrm>
            <a:off x="2097130" y="3278302"/>
            <a:ext cx="4949751" cy="3427816"/>
            <a:chOff x="1294325" y="3611875"/>
            <a:chExt cx="4233451" cy="3083400"/>
          </a:xfrm>
        </p:grpSpPr>
        <p:pic>
          <p:nvPicPr>
            <p:cNvPr id="1180" name="Google Shape;1180;p168"/>
            <p:cNvPicPr preferRelativeResize="0"/>
            <p:nvPr/>
          </p:nvPicPr>
          <p:blipFill rotWithShape="1">
            <a:blip r:embed="rId3">
              <a:alphaModFix/>
            </a:blip>
            <a:srcRect b="0" l="0" r="34554" t="0"/>
            <a:stretch/>
          </p:blipFill>
          <p:spPr>
            <a:xfrm>
              <a:off x="1294325" y="3611875"/>
              <a:ext cx="4233451" cy="3083400"/>
            </a:xfrm>
            <a:prstGeom prst="rect">
              <a:avLst/>
            </a:prstGeom>
            <a:noFill/>
            <a:ln cap="flat" cmpd="sng" w="19050">
              <a:solidFill>
                <a:srgbClr val="000000"/>
              </a:solidFill>
              <a:prstDash val="solid"/>
              <a:round/>
              <a:headEnd len="sm" w="sm" type="none"/>
              <a:tailEnd len="sm" w="sm" type="none"/>
            </a:ln>
          </p:spPr>
        </p:pic>
        <p:sp>
          <p:nvSpPr>
            <p:cNvPr id="1181" name="Google Shape;1181;p168"/>
            <p:cNvSpPr/>
            <p:nvPr/>
          </p:nvSpPr>
          <p:spPr>
            <a:xfrm>
              <a:off x="2722700" y="5275875"/>
              <a:ext cx="2733000" cy="175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2" name="Google Shape;1182;p168"/>
          <p:cNvSpPr txBox="1"/>
          <p:nvPr/>
        </p:nvSpPr>
        <p:spPr>
          <a:xfrm>
            <a:off x="387600" y="1422575"/>
            <a:ext cx="8368800" cy="2097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Application Settings</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a:p>
            <a:pPr indent="-342900" lvl="0" marL="457200" rtl="0" algn="l">
              <a:lnSpc>
                <a:spcPct val="150000"/>
              </a:lnSpc>
              <a:spcBef>
                <a:spcPts val="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Scroll to the Application settings section of this panel. </a:t>
            </a:r>
            <a:endParaRPr sz="1800">
              <a:solidFill>
                <a:srgbClr val="353535"/>
              </a:solidFill>
              <a:latin typeface="Open Sans"/>
              <a:ea typeface="Open Sans"/>
              <a:cs typeface="Open Sans"/>
              <a:sym typeface="Open Sans"/>
            </a:endParaRPr>
          </a:p>
          <a:p>
            <a:pPr indent="-342900" lvl="0" marL="457200" rtl="0" algn="l">
              <a:lnSpc>
                <a:spcPct val="150000"/>
              </a:lnSpc>
              <a:spcBef>
                <a:spcPts val="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Locate </a:t>
            </a:r>
            <a:r>
              <a:rPr lang="en" sz="1800">
                <a:solidFill>
                  <a:srgbClr val="353535"/>
                </a:solidFill>
                <a:latin typeface="Consolas"/>
                <a:ea typeface="Consolas"/>
                <a:cs typeface="Consolas"/>
                <a:sym typeface="Consolas"/>
              </a:rPr>
              <a:t>DefaultAnswer</a:t>
            </a:r>
            <a:r>
              <a:rPr lang="en" sz="1800">
                <a:solidFill>
                  <a:srgbClr val="353535"/>
                </a:solidFill>
                <a:latin typeface="Open Sans"/>
                <a:ea typeface="Open Sans"/>
                <a:cs typeface="Open Sans"/>
                <a:sym typeface="Open Sans"/>
              </a:rPr>
              <a:t>. Select </a:t>
            </a:r>
            <a:r>
              <a:rPr b="1" lang="en" sz="1800">
                <a:solidFill>
                  <a:srgbClr val="5EA5E5"/>
                </a:solidFill>
                <a:latin typeface="Open Sans"/>
                <a:ea typeface="Open Sans"/>
                <a:cs typeface="Open Sans"/>
                <a:sym typeface="Open Sans"/>
              </a:rPr>
              <a:t>Click to edit</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a:p>
            <a:pPr indent="-342900" lvl="0" marL="457200" rtl="0" algn="l">
              <a:lnSpc>
                <a:spcPct val="150000"/>
              </a:lnSpc>
              <a:spcBef>
                <a:spcPts val="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Change it to whatever you want, then select </a:t>
            </a:r>
            <a:r>
              <a:rPr b="1" lang="en" sz="1800">
                <a:solidFill>
                  <a:srgbClr val="5EA5E5"/>
                </a:solidFill>
                <a:latin typeface="Open Sans"/>
                <a:ea typeface="Open Sans"/>
                <a:cs typeface="Open Sans"/>
                <a:sym typeface="Open Sans"/>
              </a:rPr>
              <a:t>Save</a:t>
            </a:r>
            <a:r>
              <a:rPr lang="en" sz="1800">
                <a:solidFill>
                  <a:srgbClr val="353535"/>
                </a:solidFill>
                <a:latin typeface="Open Sans"/>
                <a:ea typeface="Open Sans"/>
                <a:cs typeface="Open Sans"/>
                <a:sym typeface="Open Sans"/>
              </a:rPr>
              <a:t>.</a:t>
            </a:r>
            <a:endParaRPr sz="1800">
              <a:solidFill>
                <a:srgbClr val="353535"/>
              </a:solidFill>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16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see if it changed!</a:t>
            </a:r>
            <a:endParaRPr b="1" sz="3000">
              <a:solidFill>
                <a:srgbClr val="000000"/>
              </a:solidFill>
              <a:latin typeface="Open Sans"/>
              <a:ea typeface="Open Sans"/>
              <a:cs typeface="Open Sans"/>
              <a:sym typeface="Open Sans"/>
            </a:endParaRPr>
          </a:p>
        </p:txBody>
      </p:sp>
      <p:pic>
        <p:nvPicPr>
          <p:cNvPr id="1188" name="Google Shape;1188;p169"/>
          <p:cNvPicPr preferRelativeResize="0"/>
          <p:nvPr/>
        </p:nvPicPr>
        <p:blipFill>
          <a:blip r:embed="rId3">
            <a:alphaModFix/>
          </a:blip>
          <a:stretch>
            <a:fillRect/>
          </a:stretch>
        </p:blipFill>
        <p:spPr>
          <a:xfrm>
            <a:off x="561806" y="4283999"/>
            <a:ext cx="8020375" cy="2219375"/>
          </a:xfrm>
          <a:prstGeom prst="rect">
            <a:avLst/>
          </a:prstGeom>
          <a:noFill/>
          <a:ln cap="flat" cmpd="sng" w="19050">
            <a:solidFill>
              <a:srgbClr val="000000"/>
            </a:solidFill>
            <a:prstDash val="solid"/>
            <a:round/>
            <a:headEnd len="sm" w="sm" type="none"/>
            <a:tailEnd len="sm" w="sm" type="none"/>
          </a:ln>
        </p:spPr>
      </p:pic>
      <p:sp>
        <p:nvSpPr>
          <p:cNvPr id="1189" name="Google Shape;1189;p169"/>
          <p:cNvSpPr txBox="1"/>
          <p:nvPr/>
        </p:nvSpPr>
        <p:spPr>
          <a:xfrm>
            <a:off x="394500" y="1508300"/>
            <a:ext cx="8355000" cy="1856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Return to your </a:t>
            </a:r>
            <a:r>
              <a:rPr lang="en" sz="1800">
                <a:solidFill>
                  <a:srgbClr val="353535"/>
                </a:solidFill>
                <a:latin typeface="Open Sans"/>
                <a:ea typeface="Open Sans"/>
                <a:cs typeface="Open Sans"/>
                <a:sym typeface="Open Sans"/>
              </a:rPr>
              <a:t>Visual Studio Code terminal</a:t>
            </a:r>
            <a:r>
              <a:rPr lang="en" sz="1800">
                <a:solidFill>
                  <a:srgbClr val="353535"/>
                </a:solidFill>
                <a:latin typeface="Open Sans"/>
                <a:ea typeface="Open Sans"/>
                <a:cs typeface="Open Sans"/>
                <a:sym typeface="Open Sans"/>
              </a:rPr>
              <a:t>. Your app might still be running. Type [CTRL] [C] to stop it. </a:t>
            </a:r>
            <a:endParaRPr sz="1800">
              <a:solidFill>
                <a:srgbClr val="353535"/>
              </a:solidFill>
              <a:latin typeface="Courier New"/>
              <a:ea typeface="Courier New"/>
              <a:cs typeface="Courier New"/>
              <a:sym typeface="Courier New"/>
            </a:endParaRPr>
          </a:p>
          <a:p>
            <a:pPr indent="-342900" lvl="0" marL="457200" rtl="0" algn="l">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Run app using </a:t>
            </a:r>
            <a:r>
              <a:rPr b="1" lang="en" sz="1800">
                <a:solidFill>
                  <a:srgbClr val="353535"/>
                </a:solidFill>
                <a:latin typeface="Courier New"/>
                <a:ea typeface="Courier New"/>
                <a:cs typeface="Courier New"/>
                <a:sym typeface="Courier New"/>
              </a:rPr>
              <a:t>node app.js</a:t>
            </a:r>
            <a:r>
              <a:rPr lang="en" sz="1800">
                <a:solidFill>
                  <a:srgbClr val="353535"/>
                </a:solidFill>
                <a:latin typeface="Courier New"/>
                <a:ea typeface="Courier New"/>
                <a:cs typeface="Courier New"/>
                <a:sym typeface="Courier New"/>
              </a:rPr>
              <a:t>.</a:t>
            </a:r>
            <a:endParaRPr sz="1800">
              <a:solidFill>
                <a:srgbClr val="353535"/>
              </a:solidFill>
              <a:latin typeface="Courier New"/>
              <a:ea typeface="Courier New"/>
              <a:cs typeface="Courier New"/>
              <a:sym typeface="Courier New"/>
            </a:endParaRPr>
          </a:p>
          <a:p>
            <a:pPr indent="-342900" lvl="0" marL="457200" rtl="0" algn="l">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Visit </a:t>
            </a:r>
            <a:r>
              <a:rPr b="1" lang="en" sz="1800">
                <a:solidFill>
                  <a:srgbClr val="353535"/>
                </a:solidFill>
                <a:latin typeface="Courier New"/>
                <a:ea typeface="Courier New"/>
                <a:cs typeface="Courier New"/>
                <a:sym typeface="Courier New"/>
              </a:rPr>
              <a:t>localhost:3000</a:t>
            </a:r>
            <a:r>
              <a:rPr lang="en" sz="1800">
                <a:solidFill>
                  <a:srgbClr val="353535"/>
                </a:solidFill>
                <a:latin typeface="Open Sans"/>
                <a:ea typeface="Open Sans"/>
                <a:cs typeface="Open Sans"/>
                <a:sym typeface="Open Sans"/>
              </a:rPr>
              <a:t> in your browser.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Test it out! </a:t>
            </a:r>
            <a:endParaRPr sz="1800">
              <a:solidFill>
                <a:schemeClr val="dk1"/>
              </a:solidFill>
              <a:latin typeface="Open Sans"/>
              <a:ea typeface="Open Sans"/>
              <a:cs typeface="Open Sans"/>
              <a:sym typeface="Open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sp>
        <p:nvSpPr>
          <p:cNvPr id="1194" name="Google Shape;1194;p170"/>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70"/>
          <p:cNvSpPr txBox="1"/>
          <p:nvPr/>
        </p:nvSpPr>
        <p:spPr>
          <a:xfrm>
            <a:off x="1192200" y="1579975"/>
            <a:ext cx="67596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Not everyone is going to use the same words to ask a question!</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Let's use another cool feature of QnAMaker. </a:t>
            </a:r>
            <a:endParaRPr b="1" sz="2800">
              <a:solidFill>
                <a:schemeClr val="lt1"/>
              </a:solidFill>
              <a:latin typeface="Open Sans"/>
              <a:ea typeface="Open Sans"/>
              <a:cs typeface="Open Sans"/>
              <a:sym typeface="Open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9" name="Shape 1199"/>
        <p:cNvGrpSpPr/>
        <p:nvPr/>
      </p:nvGrpSpPr>
      <p:grpSpPr>
        <a:xfrm>
          <a:off x="0" y="0"/>
          <a:ext cx="0" cy="0"/>
          <a:chOff x="0" y="0"/>
          <a:chExt cx="0" cy="0"/>
        </a:xfrm>
      </p:grpSpPr>
      <p:sp>
        <p:nvSpPr>
          <p:cNvPr id="1200" name="Google Shape;1200;p17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Multiple Versions of Questions</a:t>
            </a:r>
            <a:endParaRPr b="1" sz="3000">
              <a:solidFill>
                <a:srgbClr val="000000"/>
              </a:solidFill>
              <a:latin typeface="Open Sans"/>
              <a:ea typeface="Open Sans"/>
              <a:cs typeface="Open Sans"/>
              <a:sym typeface="Open Sans"/>
            </a:endParaRPr>
          </a:p>
        </p:txBody>
      </p:sp>
      <p:sp>
        <p:nvSpPr>
          <p:cNvPr id="1201" name="Google Shape;1201;p171"/>
          <p:cNvSpPr txBox="1"/>
          <p:nvPr/>
        </p:nvSpPr>
        <p:spPr>
          <a:xfrm>
            <a:off x="469050" y="1616650"/>
            <a:ext cx="8205900" cy="1355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Return to QnA Maker and open your knowledge base. </a:t>
            </a:r>
            <a:endParaRPr sz="1800">
              <a:solidFill>
                <a:srgbClr val="353535"/>
              </a:solidFill>
              <a:latin typeface="Open Sans"/>
              <a:ea typeface="Open Sans"/>
              <a:cs typeface="Open Sans"/>
              <a:sym typeface="Open Sans"/>
            </a:endParaRPr>
          </a:p>
        </p:txBody>
      </p:sp>
      <p:pic>
        <p:nvPicPr>
          <p:cNvPr id="1202" name="Google Shape;1202;p171"/>
          <p:cNvPicPr preferRelativeResize="0"/>
          <p:nvPr/>
        </p:nvPicPr>
        <p:blipFill>
          <a:blip r:embed="rId3">
            <a:alphaModFix/>
          </a:blip>
          <a:stretch>
            <a:fillRect/>
          </a:stretch>
        </p:blipFill>
        <p:spPr>
          <a:xfrm>
            <a:off x="468975" y="2819650"/>
            <a:ext cx="8206051" cy="3309026"/>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sp>
        <p:nvSpPr>
          <p:cNvPr id="1207" name="Google Shape;1207;p17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Multiple Versions of Questions</a:t>
            </a:r>
            <a:endParaRPr b="1" sz="3000">
              <a:solidFill>
                <a:srgbClr val="000000"/>
              </a:solidFill>
              <a:latin typeface="Open Sans"/>
              <a:ea typeface="Open Sans"/>
              <a:cs typeface="Open Sans"/>
              <a:sym typeface="Open Sans"/>
            </a:endParaRPr>
          </a:p>
        </p:txBody>
      </p:sp>
      <p:pic>
        <p:nvPicPr>
          <p:cNvPr id="1208" name="Google Shape;1208;p172"/>
          <p:cNvPicPr preferRelativeResize="0"/>
          <p:nvPr/>
        </p:nvPicPr>
        <p:blipFill>
          <a:blip r:embed="rId3">
            <a:alphaModFix/>
          </a:blip>
          <a:stretch>
            <a:fillRect/>
          </a:stretch>
        </p:blipFill>
        <p:spPr>
          <a:xfrm>
            <a:off x="152400" y="3593100"/>
            <a:ext cx="8839198" cy="1063978"/>
          </a:xfrm>
          <a:prstGeom prst="rect">
            <a:avLst/>
          </a:prstGeom>
          <a:noFill/>
          <a:ln cap="flat" cmpd="sng" w="19050">
            <a:solidFill>
              <a:srgbClr val="000000"/>
            </a:solidFill>
            <a:prstDash val="solid"/>
            <a:round/>
            <a:headEnd len="sm" w="sm" type="none"/>
            <a:tailEnd len="sm" w="sm" type="none"/>
          </a:ln>
        </p:spPr>
      </p:pic>
      <p:pic>
        <p:nvPicPr>
          <p:cNvPr id="1209" name="Google Shape;1209;p172"/>
          <p:cNvPicPr preferRelativeResize="0"/>
          <p:nvPr/>
        </p:nvPicPr>
        <p:blipFill>
          <a:blip r:embed="rId4">
            <a:alphaModFix/>
          </a:blip>
          <a:stretch>
            <a:fillRect/>
          </a:stretch>
        </p:blipFill>
        <p:spPr>
          <a:xfrm>
            <a:off x="152400" y="4891978"/>
            <a:ext cx="8839203" cy="974595"/>
          </a:xfrm>
          <a:prstGeom prst="rect">
            <a:avLst/>
          </a:prstGeom>
          <a:noFill/>
          <a:ln cap="flat" cmpd="sng" w="19050">
            <a:solidFill>
              <a:srgbClr val="000000"/>
            </a:solidFill>
            <a:prstDash val="solid"/>
            <a:round/>
            <a:headEnd len="sm" w="sm" type="none"/>
            <a:tailEnd len="sm" w="sm" type="none"/>
          </a:ln>
        </p:spPr>
      </p:pic>
      <p:sp>
        <p:nvSpPr>
          <p:cNvPr id="1210" name="Google Shape;1210;p172"/>
          <p:cNvSpPr txBox="1"/>
          <p:nvPr/>
        </p:nvSpPr>
        <p:spPr>
          <a:xfrm>
            <a:off x="469050" y="1616650"/>
            <a:ext cx="8205900" cy="1355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Next to any question, select the +. </a:t>
            </a:r>
            <a:endParaRPr sz="1800">
              <a:solidFill>
                <a:srgbClr val="353535"/>
              </a:solidFill>
              <a:latin typeface="Open Sans"/>
              <a:ea typeface="Open Sans"/>
              <a:cs typeface="Open Sans"/>
              <a:sym typeface="Open Sans"/>
            </a:endParaRPr>
          </a:p>
          <a:p>
            <a:pPr indent="-342900" lvl="0" marL="457200" rtl="0" algn="l">
              <a:lnSpc>
                <a:spcPct val="150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Type the same question in a different phrasing. </a:t>
            </a:r>
            <a:endParaRPr sz="1800">
              <a:solidFill>
                <a:srgbClr val="353535"/>
              </a:solidFill>
              <a:latin typeface="Open Sans"/>
              <a:ea typeface="Open Sans"/>
              <a:cs typeface="Open Sans"/>
              <a:sym typeface="Open Sans"/>
            </a:endParaRPr>
          </a:p>
          <a:p>
            <a:pPr indent="-342900" lvl="0" marL="457200" rtl="0" algn="l">
              <a:lnSpc>
                <a:spcPct val="150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Do this for as many answers as you would like. </a:t>
            </a:r>
            <a:endParaRPr sz="1800">
              <a:solidFill>
                <a:srgbClr val="353535"/>
              </a:solidFill>
              <a:latin typeface="Open Sans"/>
              <a:ea typeface="Open Sans"/>
              <a:cs typeface="Open Sans"/>
              <a:sym typeface="Open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17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Multiple Versions of Questions</a:t>
            </a:r>
            <a:endParaRPr b="1" sz="3000">
              <a:solidFill>
                <a:srgbClr val="000000"/>
              </a:solidFill>
              <a:latin typeface="Open Sans"/>
              <a:ea typeface="Open Sans"/>
              <a:cs typeface="Open Sans"/>
              <a:sym typeface="Open Sans"/>
            </a:endParaRPr>
          </a:p>
        </p:txBody>
      </p:sp>
      <p:pic>
        <p:nvPicPr>
          <p:cNvPr id="1216" name="Google Shape;1216;p173"/>
          <p:cNvPicPr preferRelativeResize="0"/>
          <p:nvPr/>
        </p:nvPicPr>
        <p:blipFill>
          <a:blip r:embed="rId3">
            <a:alphaModFix/>
          </a:blip>
          <a:stretch>
            <a:fillRect/>
          </a:stretch>
        </p:blipFill>
        <p:spPr>
          <a:xfrm>
            <a:off x="152400" y="3401750"/>
            <a:ext cx="8839198" cy="2183111"/>
          </a:xfrm>
          <a:prstGeom prst="rect">
            <a:avLst/>
          </a:prstGeom>
          <a:noFill/>
          <a:ln cap="flat" cmpd="sng" w="19050">
            <a:solidFill>
              <a:srgbClr val="000000"/>
            </a:solidFill>
            <a:prstDash val="solid"/>
            <a:round/>
            <a:headEnd len="sm" w="sm" type="none"/>
            <a:tailEnd len="sm" w="sm" type="none"/>
          </a:ln>
        </p:spPr>
      </p:pic>
      <p:sp>
        <p:nvSpPr>
          <p:cNvPr id="1217" name="Google Shape;1217;p173"/>
          <p:cNvSpPr txBox="1"/>
          <p:nvPr/>
        </p:nvSpPr>
        <p:spPr>
          <a:xfrm>
            <a:off x="469050" y="1616650"/>
            <a:ext cx="8205900" cy="1355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When you're satisfied, select </a:t>
            </a:r>
            <a:r>
              <a:rPr b="1" lang="en" sz="1800">
                <a:solidFill>
                  <a:srgbClr val="5EA5E5"/>
                </a:solidFill>
                <a:latin typeface="Open Sans"/>
                <a:ea typeface="Open Sans"/>
                <a:cs typeface="Open Sans"/>
                <a:sym typeface="Open Sans"/>
              </a:rPr>
              <a:t>Save and train</a:t>
            </a:r>
            <a:r>
              <a:rPr lang="en" sz="1800">
                <a:solidFill>
                  <a:srgbClr val="353535"/>
                </a:solidFill>
                <a:latin typeface="Open Sans"/>
                <a:ea typeface="Open Sans"/>
                <a:cs typeface="Open Sans"/>
                <a:sym typeface="Open Sans"/>
              </a:rPr>
              <a:t> in the top corner. </a:t>
            </a:r>
            <a:endParaRPr sz="1800">
              <a:solidFill>
                <a:srgbClr val="353535"/>
              </a:solidFill>
              <a:latin typeface="Open Sans"/>
              <a:ea typeface="Open Sans"/>
              <a:cs typeface="Open Sans"/>
              <a:sym typeface="Open Sans"/>
            </a:endParaRPr>
          </a:p>
          <a:p>
            <a:pPr indent="-342900" lvl="0" marL="457200" rtl="0" algn="l">
              <a:lnSpc>
                <a:spcPct val="150000"/>
              </a:lnSpc>
              <a:spcBef>
                <a:spcPts val="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Then select </a:t>
            </a:r>
            <a:r>
              <a:rPr b="1" lang="en" sz="1800">
                <a:solidFill>
                  <a:srgbClr val="5EA5E5"/>
                </a:solidFill>
                <a:latin typeface="Open Sans"/>
                <a:ea typeface="Open Sans"/>
                <a:cs typeface="Open Sans"/>
                <a:sym typeface="Open Sans"/>
              </a:rPr>
              <a:t>PUBLISH</a:t>
            </a:r>
            <a:r>
              <a:rPr lang="en" sz="1800">
                <a:solidFill>
                  <a:srgbClr val="353535"/>
                </a:solidFill>
                <a:latin typeface="Open Sans"/>
                <a:ea typeface="Open Sans"/>
                <a:cs typeface="Open Sans"/>
                <a:sym typeface="Open Sans"/>
              </a:rPr>
              <a:t>. </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17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see if it changed!</a:t>
            </a:r>
            <a:endParaRPr b="1" sz="3000">
              <a:solidFill>
                <a:srgbClr val="000000"/>
              </a:solidFill>
              <a:latin typeface="Open Sans"/>
              <a:ea typeface="Open Sans"/>
              <a:cs typeface="Open Sans"/>
              <a:sym typeface="Open Sans"/>
            </a:endParaRPr>
          </a:p>
        </p:txBody>
      </p:sp>
      <p:pic>
        <p:nvPicPr>
          <p:cNvPr id="1223" name="Google Shape;1223;p174"/>
          <p:cNvPicPr preferRelativeResize="0"/>
          <p:nvPr/>
        </p:nvPicPr>
        <p:blipFill>
          <a:blip r:embed="rId3">
            <a:alphaModFix/>
          </a:blip>
          <a:stretch>
            <a:fillRect/>
          </a:stretch>
        </p:blipFill>
        <p:spPr>
          <a:xfrm>
            <a:off x="561806" y="4283999"/>
            <a:ext cx="8020375" cy="2219375"/>
          </a:xfrm>
          <a:prstGeom prst="rect">
            <a:avLst/>
          </a:prstGeom>
          <a:noFill/>
          <a:ln cap="flat" cmpd="sng" w="19050">
            <a:solidFill>
              <a:srgbClr val="000000"/>
            </a:solidFill>
            <a:prstDash val="solid"/>
            <a:round/>
            <a:headEnd len="sm" w="sm" type="none"/>
            <a:tailEnd len="sm" w="sm" type="none"/>
          </a:ln>
        </p:spPr>
      </p:pic>
      <p:sp>
        <p:nvSpPr>
          <p:cNvPr id="1224" name="Google Shape;1224;p174"/>
          <p:cNvSpPr txBox="1"/>
          <p:nvPr/>
        </p:nvSpPr>
        <p:spPr>
          <a:xfrm>
            <a:off x="394500" y="1508300"/>
            <a:ext cx="8355000" cy="1856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Return to your </a:t>
            </a:r>
            <a:r>
              <a:rPr lang="en" sz="1800">
                <a:solidFill>
                  <a:srgbClr val="353535"/>
                </a:solidFill>
                <a:latin typeface="Open Sans"/>
                <a:ea typeface="Open Sans"/>
                <a:cs typeface="Open Sans"/>
                <a:sym typeface="Open Sans"/>
              </a:rPr>
              <a:t>Visual Studio Code terminal</a:t>
            </a:r>
            <a:r>
              <a:rPr lang="en" sz="1800">
                <a:solidFill>
                  <a:srgbClr val="353535"/>
                </a:solidFill>
                <a:latin typeface="Open Sans"/>
                <a:ea typeface="Open Sans"/>
                <a:cs typeface="Open Sans"/>
                <a:sym typeface="Open Sans"/>
              </a:rPr>
              <a:t>. Your app might still be running. Type [CTRL] [C] to stop it. </a:t>
            </a:r>
            <a:endParaRPr sz="1800">
              <a:solidFill>
                <a:srgbClr val="353535"/>
              </a:solidFill>
              <a:latin typeface="Courier New"/>
              <a:ea typeface="Courier New"/>
              <a:cs typeface="Courier New"/>
              <a:sym typeface="Courier New"/>
            </a:endParaRPr>
          </a:p>
          <a:p>
            <a:pPr indent="-342900" lvl="0" marL="457200" rtl="0" algn="l">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Run app using </a:t>
            </a:r>
            <a:r>
              <a:rPr b="1" lang="en" sz="1800">
                <a:solidFill>
                  <a:srgbClr val="353535"/>
                </a:solidFill>
                <a:latin typeface="Courier New"/>
                <a:ea typeface="Courier New"/>
                <a:cs typeface="Courier New"/>
                <a:sym typeface="Courier New"/>
              </a:rPr>
              <a:t>node app.js</a:t>
            </a:r>
            <a:r>
              <a:rPr lang="en" sz="1800">
                <a:solidFill>
                  <a:srgbClr val="353535"/>
                </a:solidFill>
                <a:latin typeface="Courier New"/>
                <a:ea typeface="Courier New"/>
                <a:cs typeface="Courier New"/>
                <a:sym typeface="Courier New"/>
              </a:rPr>
              <a:t>.</a:t>
            </a:r>
            <a:endParaRPr sz="1800">
              <a:solidFill>
                <a:srgbClr val="353535"/>
              </a:solidFill>
              <a:latin typeface="Courier New"/>
              <a:ea typeface="Courier New"/>
              <a:cs typeface="Courier New"/>
              <a:sym typeface="Courier New"/>
            </a:endParaRPr>
          </a:p>
          <a:p>
            <a:pPr indent="-342900" lvl="0" marL="457200" rtl="0" algn="l">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Visit </a:t>
            </a:r>
            <a:r>
              <a:rPr b="1" lang="en" sz="1800">
                <a:solidFill>
                  <a:srgbClr val="353535"/>
                </a:solidFill>
                <a:latin typeface="Courier New"/>
                <a:ea typeface="Courier New"/>
                <a:cs typeface="Courier New"/>
                <a:sym typeface="Courier New"/>
              </a:rPr>
              <a:t>localhost:3000</a:t>
            </a:r>
            <a:r>
              <a:rPr lang="en" sz="1800">
                <a:solidFill>
                  <a:srgbClr val="353535"/>
                </a:solidFill>
                <a:latin typeface="Open Sans"/>
                <a:ea typeface="Open Sans"/>
                <a:cs typeface="Open Sans"/>
                <a:sym typeface="Open Sans"/>
              </a:rPr>
              <a:t> in your browser.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Test it out! </a:t>
            </a:r>
            <a:endParaRPr sz="1800">
              <a:solidFill>
                <a:schemeClr val="dk1"/>
              </a:solidFill>
              <a:latin typeface="Open Sans"/>
              <a:ea typeface="Open Sans"/>
              <a:cs typeface="Open Sans"/>
              <a:sym typeface="Open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8" name="Shape 1228"/>
        <p:cNvGrpSpPr/>
        <p:nvPr/>
      </p:nvGrpSpPr>
      <p:grpSpPr>
        <a:xfrm>
          <a:off x="0" y="0"/>
          <a:ext cx="0" cy="0"/>
          <a:chOff x="0" y="0"/>
          <a:chExt cx="0" cy="0"/>
        </a:xfrm>
      </p:grpSpPr>
      <p:sp>
        <p:nvSpPr>
          <p:cNvPr id="1229" name="Google Shape;1229;p175"/>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75"/>
          <p:cNvSpPr txBox="1"/>
          <p:nvPr/>
        </p:nvSpPr>
        <p:spPr>
          <a:xfrm>
            <a:off x="720000" y="1665150"/>
            <a:ext cx="77040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Sometimes your bot gives you an answer and the answer is wrong. The knowledge bot actually lets us know how "confident" it is about  a certain answer.</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Let's grab those confidence scores!</a:t>
            </a:r>
            <a:endParaRPr b="1" sz="2800">
              <a:solidFill>
                <a:schemeClr val="lt1"/>
              </a:solidFill>
              <a:latin typeface="Open Sans"/>
              <a:ea typeface="Open Sans"/>
              <a:cs typeface="Open Sans"/>
              <a:sym typeface="Open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sp>
        <p:nvSpPr>
          <p:cNvPr id="1235" name="Google Shape;1235;p17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Confidence Score</a:t>
            </a:r>
            <a:endParaRPr b="1" sz="3000">
              <a:solidFill>
                <a:srgbClr val="000000"/>
              </a:solidFill>
              <a:latin typeface="Open Sans"/>
              <a:ea typeface="Open Sans"/>
              <a:cs typeface="Open Sans"/>
              <a:sym typeface="Open Sans"/>
            </a:endParaRPr>
          </a:p>
        </p:txBody>
      </p:sp>
      <p:sp>
        <p:nvSpPr>
          <p:cNvPr id="1236" name="Google Shape;1236;p176"/>
          <p:cNvSpPr txBox="1"/>
          <p:nvPr/>
        </p:nvSpPr>
        <p:spPr>
          <a:xfrm>
            <a:off x="716088" y="1404575"/>
            <a:ext cx="7711800" cy="2675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Return to </a:t>
            </a:r>
            <a:r>
              <a:rPr b="1" lang="en" sz="1800">
                <a:solidFill>
                  <a:srgbClr val="353535"/>
                </a:solidFill>
                <a:latin typeface="Courier New"/>
                <a:ea typeface="Courier New"/>
                <a:cs typeface="Courier New"/>
                <a:sym typeface="Courier New"/>
              </a:rPr>
              <a:t>app.js</a:t>
            </a:r>
            <a:r>
              <a:rPr lang="en" sz="1800">
                <a:solidFill>
                  <a:srgbClr val="353535"/>
                </a:solidFill>
                <a:latin typeface="Open Sans"/>
                <a:ea typeface="Open Sans"/>
                <a:cs typeface="Open Sans"/>
                <a:sym typeface="Open Sans"/>
              </a:rPr>
              <a:t> in Visual Studio Code. </a:t>
            </a:r>
            <a:endParaRPr sz="1800">
              <a:solidFill>
                <a:srgbClr val="353535"/>
              </a:solidFill>
              <a:latin typeface="Open Sans"/>
              <a:ea typeface="Open Sans"/>
              <a:cs typeface="Open Sans"/>
              <a:sym typeface="Open Sans"/>
            </a:endParaRPr>
          </a:p>
          <a:p>
            <a:pPr indent="-342900" lvl="0" marL="457200" rtl="0" algn="l">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Add </a:t>
            </a:r>
            <a:r>
              <a:rPr b="1" lang="en" sz="1800">
                <a:solidFill>
                  <a:srgbClr val="353535"/>
                </a:solidFill>
                <a:latin typeface="Open Sans"/>
                <a:ea typeface="Open Sans"/>
                <a:cs typeface="Open Sans"/>
                <a:sym typeface="Open Sans"/>
              </a:rPr>
              <a:t>Line 41</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a:p>
            <a:pPr indent="-342900" lvl="0" marL="457200" rtl="0" algn="l">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If you want a challenge, add some logic! For example, if the confidence score is below 50, maybe your bot adds, "but I am not very sure." to the response! </a:t>
            </a:r>
            <a:endParaRPr sz="1800">
              <a:solidFill>
                <a:srgbClr val="353535"/>
              </a:solidFill>
              <a:latin typeface="Open Sans"/>
              <a:ea typeface="Open Sans"/>
              <a:cs typeface="Open Sans"/>
              <a:sym typeface="Open Sans"/>
            </a:endParaRPr>
          </a:p>
        </p:txBody>
      </p:sp>
      <p:pic>
        <p:nvPicPr>
          <p:cNvPr id="1237" name="Google Shape;1237;p176"/>
          <p:cNvPicPr preferRelativeResize="0"/>
          <p:nvPr/>
        </p:nvPicPr>
        <p:blipFill>
          <a:blip r:embed="rId3">
            <a:alphaModFix/>
          </a:blip>
          <a:stretch>
            <a:fillRect/>
          </a:stretch>
        </p:blipFill>
        <p:spPr>
          <a:xfrm>
            <a:off x="780463" y="4016900"/>
            <a:ext cx="7583076" cy="2387975"/>
          </a:xfrm>
          <a:prstGeom prst="rect">
            <a:avLst/>
          </a:prstGeom>
          <a:noFill/>
          <a:ln cap="flat" cmpd="sng" w="19050">
            <a:solidFill>
              <a:srgbClr val="000000"/>
            </a:solidFill>
            <a:prstDash val="solid"/>
            <a:round/>
            <a:headEnd len="sm" w="sm" type="none"/>
            <a:tailEnd len="sm" w="sm" type="none"/>
          </a:ln>
        </p:spPr>
      </p:pic>
      <p:grpSp>
        <p:nvGrpSpPr>
          <p:cNvPr id="1238" name="Google Shape;1238;p176"/>
          <p:cNvGrpSpPr/>
          <p:nvPr/>
        </p:nvGrpSpPr>
        <p:grpSpPr>
          <a:xfrm>
            <a:off x="3760500" y="3535825"/>
            <a:ext cx="1623000" cy="595200"/>
            <a:chOff x="5286000" y="2432425"/>
            <a:chExt cx="1623000" cy="595200"/>
          </a:xfrm>
        </p:grpSpPr>
        <p:sp>
          <p:nvSpPr>
            <p:cNvPr id="1239" name="Google Shape;1239;p176"/>
            <p:cNvSpPr/>
            <p:nvPr/>
          </p:nvSpPr>
          <p:spPr>
            <a:xfrm rot="5400000">
              <a:off x="5868450" y="1979550"/>
              <a:ext cx="458100" cy="15390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76"/>
            <p:cNvSpPr txBox="1"/>
            <p:nvPr/>
          </p:nvSpPr>
          <p:spPr>
            <a:xfrm>
              <a:off x="5286000" y="2432425"/>
              <a:ext cx="1623000" cy="59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app.js</a:t>
              </a:r>
              <a:endParaRPr b="1" sz="1800">
                <a:solidFill>
                  <a:srgbClr val="FFFFFF"/>
                </a:solidFill>
                <a:latin typeface="Open Sans"/>
                <a:ea typeface="Open Sans"/>
                <a:cs typeface="Open Sans"/>
                <a:sym typeface="Open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p10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How You'll Build It</a:t>
            </a:r>
            <a:endParaRPr b="1" sz="3000">
              <a:solidFill>
                <a:srgbClr val="000000"/>
              </a:solidFill>
              <a:latin typeface="Open Sans"/>
              <a:ea typeface="Open Sans"/>
              <a:cs typeface="Open Sans"/>
              <a:sym typeface="Open Sans"/>
            </a:endParaRPr>
          </a:p>
        </p:txBody>
      </p:sp>
      <p:sp>
        <p:nvSpPr>
          <p:cNvPr id="666" name="Google Shape;666;p105"/>
          <p:cNvSpPr txBox="1"/>
          <p:nvPr/>
        </p:nvSpPr>
        <p:spPr>
          <a:xfrm>
            <a:off x="772513" y="4385325"/>
            <a:ext cx="7599000" cy="23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JavaScript to make a single web app that can receive information from a user, send it to the bot, and return a response.</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Microsoft Azure to make the bot and host it publically.</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Visual Studio Code + Git to edit and deploy the code.</a:t>
            </a:r>
            <a:endParaRPr sz="1800">
              <a:latin typeface="Open Sans"/>
              <a:ea typeface="Open Sans"/>
              <a:cs typeface="Open Sans"/>
              <a:sym typeface="Open Sans"/>
            </a:endParaRPr>
          </a:p>
          <a:p>
            <a:pPr indent="0" lvl="0" marL="0" rtl="0" algn="l">
              <a:lnSpc>
                <a:spcPct val="115000"/>
              </a:lnSpc>
              <a:spcBef>
                <a:spcPts val="1000"/>
              </a:spcBef>
              <a:spcAft>
                <a:spcPts val="1000"/>
              </a:spcAft>
              <a:buNone/>
            </a:pPr>
            <a:r>
              <a:t/>
            </a:r>
            <a:endParaRPr sz="2200">
              <a:latin typeface="Open Sans"/>
              <a:ea typeface="Open Sans"/>
              <a:cs typeface="Open Sans"/>
              <a:sym typeface="Open Sans"/>
            </a:endParaRPr>
          </a:p>
        </p:txBody>
      </p:sp>
      <p:pic>
        <p:nvPicPr>
          <p:cNvPr id="667" name="Google Shape;667;p105"/>
          <p:cNvPicPr preferRelativeResize="0"/>
          <p:nvPr/>
        </p:nvPicPr>
        <p:blipFill>
          <a:blip r:embed="rId3">
            <a:alphaModFix/>
          </a:blip>
          <a:stretch>
            <a:fillRect/>
          </a:stretch>
        </p:blipFill>
        <p:spPr>
          <a:xfrm>
            <a:off x="3454513" y="2150350"/>
            <a:ext cx="2234975" cy="2234975"/>
          </a:xfrm>
          <a:prstGeom prst="rect">
            <a:avLst/>
          </a:prstGeom>
          <a:noFill/>
          <a:ln>
            <a:noFill/>
          </a:ln>
        </p:spPr>
      </p:pic>
      <p:sp>
        <p:nvSpPr>
          <p:cNvPr id="668" name="Google Shape;668;p105"/>
          <p:cNvSpPr txBox="1"/>
          <p:nvPr/>
        </p:nvSpPr>
        <p:spPr>
          <a:xfrm>
            <a:off x="573000" y="1431600"/>
            <a:ext cx="7998000" cy="149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Open Sans"/>
                <a:ea typeface="Open Sans"/>
                <a:cs typeface="Open Sans"/>
                <a:sym typeface="Open Sans"/>
              </a:rPr>
              <a:t>We'll be using several tools to make building this app as easy as possible. </a:t>
            </a:r>
            <a:endParaRPr sz="1800">
              <a:latin typeface="Open Sans"/>
              <a:ea typeface="Open Sans"/>
              <a:cs typeface="Open Sans"/>
              <a:sym typeface="Open Sans"/>
            </a:endParaRPr>
          </a:p>
          <a:p>
            <a:pPr indent="0" lvl="0" marL="0" rtl="0" algn="l">
              <a:lnSpc>
                <a:spcPct val="115000"/>
              </a:lnSpc>
              <a:spcBef>
                <a:spcPts val="0"/>
              </a:spcBef>
              <a:spcAft>
                <a:spcPts val="1000"/>
              </a:spcAft>
              <a:buNone/>
            </a:pPr>
            <a:r>
              <a:t/>
            </a:r>
            <a:endParaRPr sz="2200">
              <a:latin typeface="Open Sans"/>
              <a:ea typeface="Open Sans"/>
              <a:cs typeface="Open Sans"/>
              <a:sym typeface="Open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17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Let's see if it changed!</a:t>
            </a:r>
            <a:endParaRPr b="1" sz="3000">
              <a:solidFill>
                <a:srgbClr val="000000"/>
              </a:solidFill>
              <a:latin typeface="Open Sans"/>
              <a:ea typeface="Open Sans"/>
              <a:cs typeface="Open Sans"/>
              <a:sym typeface="Open Sans"/>
            </a:endParaRPr>
          </a:p>
        </p:txBody>
      </p:sp>
      <p:pic>
        <p:nvPicPr>
          <p:cNvPr id="1246" name="Google Shape;1246;p177"/>
          <p:cNvPicPr preferRelativeResize="0"/>
          <p:nvPr/>
        </p:nvPicPr>
        <p:blipFill>
          <a:blip r:embed="rId3">
            <a:alphaModFix/>
          </a:blip>
          <a:stretch>
            <a:fillRect/>
          </a:stretch>
        </p:blipFill>
        <p:spPr>
          <a:xfrm>
            <a:off x="561806" y="4283999"/>
            <a:ext cx="8020375" cy="2219375"/>
          </a:xfrm>
          <a:prstGeom prst="rect">
            <a:avLst/>
          </a:prstGeom>
          <a:noFill/>
          <a:ln cap="flat" cmpd="sng" w="19050">
            <a:solidFill>
              <a:srgbClr val="000000"/>
            </a:solidFill>
            <a:prstDash val="solid"/>
            <a:round/>
            <a:headEnd len="sm" w="sm" type="none"/>
            <a:tailEnd len="sm" w="sm" type="none"/>
          </a:ln>
        </p:spPr>
      </p:pic>
      <p:sp>
        <p:nvSpPr>
          <p:cNvPr id="1247" name="Google Shape;1247;p177"/>
          <p:cNvSpPr txBox="1"/>
          <p:nvPr/>
        </p:nvSpPr>
        <p:spPr>
          <a:xfrm>
            <a:off x="394500" y="1508300"/>
            <a:ext cx="8355000" cy="1856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Return to your </a:t>
            </a:r>
            <a:r>
              <a:rPr lang="en" sz="1800">
                <a:solidFill>
                  <a:srgbClr val="353535"/>
                </a:solidFill>
                <a:latin typeface="Open Sans"/>
                <a:ea typeface="Open Sans"/>
                <a:cs typeface="Open Sans"/>
                <a:sym typeface="Open Sans"/>
              </a:rPr>
              <a:t>Visual Studio Code terminal</a:t>
            </a:r>
            <a:r>
              <a:rPr lang="en" sz="1800">
                <a:solidFill>
                  <a:srgbClr val="353535"/>
                </a:solidFill>
                <a:latin typeface="Open Sans"/>
                <a:ea typeface="Open Sans"/>
                <a:cs typeface="Open Sans"/>
                <a:sym typeface="Open Sans"/>
              </a:rPr>
              <a:t>. Your app might still be running. Type [CTRL] [C] to stop it. </a:t>
            </a:r>
            <a:endParaRPr sz="1800">
              <a:solidFill>
                <a:srgbClr val="353535"/>
              </a:solidFill>
              <a:latin typeface="Courier New"/>
              <a:ea typeface="Courier New"/>
              <a:cs typeface="Courier New"/>
              <a:sym typeface="Courier New"/>
            </a:endParaRPr>
          </a:p>
          <a:p>
            <a:pPr indent="-342900" lvl="0" marL="457200" rtl="0" algn="l">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Run app using </a:t>
            </a:r>
            <a:r>
              <a:rPr b="1" lang="en" sz="1800">
                <a:solidFill>
                  <a:srgbClr val="353535"/>
                </a:solidFill>
                <a:latin typeface="Courier New"/>
                <a:ea typeface="Courier New"/>
                <a:cs typeface="Courier New"/>
                <a:sym typeface="Courier New"/>
              </a:rPr>
              <a:t>node app.js</a:t>
            </a:r>
            <a:r>
              <a:rPr lang="en" sz="1800">
                <a:solidFill>
                  <a:srgbClr val="353535"/>
                </a:solidFill>
                <a:latin typeface="Courier New"/>
                <a:ea typeface="Courier New"/>
                <a:cs typeface="Courier New"/>
                <a:sym typeface="Courier New"/>
              </a:rPr>
              <a:t>.</a:t>
            </a:r>
            <a:endParaRPr sz="1800">
              <a:solidFill>
                <a:srgbClr val="353535"/>
              </a:solidFill>
              <a:latin typeface="Courier New"/>
              <a:ea typeface="Courier New"/>
              <a:cs typeface="Courier New"/>
              <a:sym typeface="Courier New"/>
            </a:endParaRPr>
          </a:p>
          <a:p>
            <a:pPr indent="-342900" lvl="0" marL="457200" rtl="0" algn="l">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Visit </a:t>
            </a:r>
            <a:r>
              <a:rPr b="1" lang="en" sz="1800">
                <a:solidFill>
                  <a:srgbClr val="353535"/>
                </a:solidFill>
                <a:latin typeface="Courier New"/>
                <a:ea typeface="Courier New"/>
                <a:cs typeface="Courier New"/>
                <a:sym typeface="Courier New"/>
              </a:rPr>
              <a:t>localhost:3000</a:t>
            </a:r>
            <a:r>
              <a:rPr lang="en" sz="1800">
                <a:solidFill>
                  <a:srgbClr val="353535"/>
                </a:solidFill>
                <a:latin typeface="Open Sans"/>
                <a:ea typeface="Open Sans"/>
                <a:cs typeface="Open Sans"/>
                <a:sym typeface="Open Sans"/>
              </a:rPr>
              <a:t> in your browser.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Test it out! </a:t>
            </a:r>
            <a:endParaRPr sz="1800">
              <a:solidFill>
                <a:schemeClr val="dk1"/>
              </a:solidFill>
              <a:latin typeface="Open Sans"/>
              <a:ea typeface="Open Sans"/>
              <a:cs typeface="Open Sans"/>
              <a:sym typeface="Open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1" name="Shape 1251"/>
        <p:cNvGrpSpPr/>
        <p:nvPr/>
      </p:nvGrpSpPr>
      <p:grpSpPr>
        <a:xfrm>
          <a:off x="0" y="0"/>
          <a:ext cx="0" cy="0"/>
          <a:chOff x="0" y="0"/>
          <a:chExt cx="0" cy="0"/>
        </a:xfrm>
      </p:grpSpPr>
      <p:sp>
        <p:nvSpPr>
          <p:cNvPr id="1252" name="Google Shape;1252;p178"/>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78"/>
          <p:cNvSpPr txBox="1"/>
          <p:nvPr/>
        </p:nvSpPr>
        <p:spPr>
          <a:xfrm>
            <a:off x="812700" y="1665150"/>
            <a:ext cx="75186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Y</a:t>
            </a:r>
            <a:r>
              <a:rPr b="1" lang="en" sz="2800">
                <a:solidFill>
                  <a:schemeClr val="lt1"/>
                </a:solidFill>
                <a:latin typeface="Open Sans"/>
                <a:ea typeface="Open Sans"/>
                <a:cs typeface="Open Sans"/>
                <a:sym typeface="Open Sans"/>
              </a:rPr>
              <a:t>ou now have a really cool FAQ bot up and running!</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28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Let's deploy your app to Microsoft Azure. </a:t>
            </a:r>
            <a:endParaRPr b="1" sz="2800">
              <a:solidFill>
                <a:schemeClr val="lt1"/>
              </a:solidFill>
              <a:latin typeface="Open Sans"/>
              <a:ea typeface="Open Sans"/>
              <a:cs typeface="Open Sans"/>
              <a:sym typeface="Open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7" name="Shape 1257"/>
        <p:cNvGrpSpPr/>
        <p:nvPr/>
      </p:nvGrpSpPr>
      <p:grpSpPr>
        <a:xfrm>
          <a:off x="0" y="0"/>
          <a:ext cx="0" cy="0"/>
          <a:chOff x="0" y="0"/>
          <a:chExt cx="0" cy="0"/>
        </a:xfrm>
      </p:grpSpPr>
      <p:sp>
        <p:nvSpPr>
          <p:cNvPr id="1258" name="Google Shape;1258;p17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an App Service Plan</a:t>
            </a:r>
            <a:endParaRPr b="1" sz="3000">
              <a:solidFill>
                <a:srgbClr val="000000"/>
              </a:solidFill>
              <a:latin typeface="Open Sans"/>
              <a:ea typeface="Open Sans"/>
              <a:cs typeface="Open Sans"/>
              <a:sym typeface="Open Sans"/>
            </a:endParaRPr>
          </a:p>
        </p:txBody>
      </p:sp>
      <p:sp>
        <p:nvSpPr>
          <p:cNvPr id="1259" name="Google Shape;1259;p179"/>
          <p:cNvSpPr txBox="1"/>
          <p:nvPr/>
        </p:nvSpPr>
        <p:spPr>
          <a:xfrm>
            <a:off x="513900" y="1218525"/>
            <a:ext cx="8116200" cy="3758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300"/>
              </a:spcBef>
              <a:spcAft>
                <a:spcPts val="0"/>
              </a:spcAft>
              <a:buClr>
                <a:srgbClr val="24292E"/>
              </a:buClr>
              <a:buSzPts val="1800"/>
              <a:buFont typeface="Open Sans"/>
              <a:buAutoNum type="arabicPeriod"/>
            </a:pPr>
            <a:r>
              <a:rPr lang="en" sz="1800">
                <a:solidFill>
                  <a:srgbClr val="24292E"/>
                </a:solidFill>
                <a:latin typeface="Open Sans"/>
                <a:ea typeface="Open Sans"/>
                <a:cs typeface="Open Sans"/>
                <a:sym typeface="Open Sans"/>
              </a:rPr>
              <a:t>Return to portal.azure.com </a:t>
            </a:r>
            <a:endParaRPr sz="1800">
              <a:solidFill>
                <a:srgbClr val="24292E"/>
              </a:solidFill>
              <a:latin typeface="Open Sans"/>
              <a:ea typeface="Open Sans"/>
              <a:cs typeface="Open Sans"/>
              <a:sym typeface="Open Sans"/>
            </a:endParaRPr>
          </a:p>
          <a:p>
            <a:pPr indent="-342900" lvl="0" marL="457200" rtl="0" algn="l">
              <a:lnSpc>
                <a:spcPct val="115000"/>
              </a:lnSpc>
              <a:spcBef>
                <a:spcPts val="1000"/>
              </a:spcBef>
              <a:spcAft>
                <a:spcPts val="0"/>
              </a:spcAft>
              <a:buClr>
                <a:srgbClr val="24292E"/>
              </a:buClr>
              <a:buSzPts val="1800"/>
              <a:buFont typeface="Open Sans"/>
              <a:buAutoNum type="arabicPeriod"/>
            </a:pPr>
            <a:r>
              <a:rPr lang="en" sz="1800">
                <a:solidFill>
                  <a:srgbClr val="24292E"/>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Create a Resource</a:t>
            </a:r>
            <a:r>
              <a:rPr lang="en" sz="1800">
                <a:solidFill>
                  <a:srgbClr val="24292E"/>
                </a:solidFill>
                <a:latin typeface="Open Sans"/>
                <a:ea typeface="Open Sans"/>
                <a:cs typeface="Open Sans"/>
                <a:sym typeface="Open Sans"/>
              </a:rPr>
              <a:t> then search for "App Service Plan".</a:t>
            </a:r>
            <a:br>
              <a:rPr lang="en" sz="1800">
                <a:solidFill>
                  <a:srgbClr val="24292E"/>
                </a:solidFill>
                <a:latin typeface="Open Sans"/>
                <a:ea typeface="Open Sans"/>
                <a:cs typeface="Open Sans"/>
                <a:sym typeface="Open Sans"/>
              </a:rPr>
            </a:br>
            <a:br>
              <a:rPr lang="en" sz="1800">
                <a:solidFill>
                  <a:srgbClr val="24292E"/>
                </a:solidFill>
                <a:latin typeface="Open Sans"/>
                <a:ea typeface="Open Sans"/>
                <a:cs typeface="Open Sans"/>
                <a:sym typeface="Open Sans"/>
              </a:rPr>
            </a:br>
            <a:br>
              <a:rPr lang="en" sz="1800">
                <a:solidFill>
                  <a:srgbClr val="24292E"/>
                </a:solidFill>
                <a:latin typeface="Open Sans"/>
                <a:ea typeface="Open Sans"/>
                <a:cs typeface="Open Sans"/>
                <a:sym typeface="Open Sans"/>
              </a:rPr>
            </a:br>
            <a:br>
              <a:rPr lang="en" sz="1800">
                <a:solidFill>
                  <a:srgbClr val="24292E"/>
                </a:solidFill>
                <a:latin typeface="Open Sans"/>
                <a:ea typeface="Open Sans"/>
                <a:cs typeface="Open Sans"/>
                <a:sym typeface="Open Sans"/>
              </a:rPr>
            </a:br>
            <a:br>
              <a:rPr lang="en" sz="1800">
                <a:solidFill>
                  <a:srgbClr val="24292E"/>
                </a:solidFill>
                <a:latin typeface="Open Sans"/>
                <a:ea typeface="Open Sans"/>
                <a:cs typeface="Open Sans"/>
                <a:sym typeface="Open Sans"/>
              </a:rPr>
            </a:br>
            <a:br>
              <a:rPr lang="en" sz="1800">
                <a:solidFill>
                  <a:srgbClr val="24292E"/>
                </a:solidFill>
                <a:latin typeface="Open Sans"/>
                <a:ea typeface="Open Sans"/>
                <a:cs typeface="Open Sans"/>
                <a:sym typeface="Open Sans"/>
              </a:rPr>
            </a:br>
            <a:br>
              <a:rPr lang="en" sz="1800">
                <a:solidFill>
                  <a:srgbClr val="24292E"/>
                </a:solidFill>
                <a:latin typeface="Open Sans"/>
                <a:ea typeface="Open Sans"/>
                <a:cs typeface="Open Sans"/>
                <a:sym typeface="Open Sans"/>
              </a:rPr>
            </a:br>
            <a:endParaRPr sz="1800">
              <a:solidFill>
                <a:srgbClr val="24292E"/>
              </a:solidFill>
              <a:latin typeface="Open Sans"/>
              <a:ea typeface="Open Sans"/>
              <a:cs typeface="Open Sans"/>
              <a:sym typeface="Open Sans"/>
            </a:endParaRPr>
          </a:p>
          <a:p>
            <a:pPr indent="-342900" lvl="0" marL="457200" rtl="0" algn="l">
              <a:lnSpc>
                <a:spcPct val="115000"/>
              </a:lnSpc>
              <a:spcBef>
                <a:spcPts val="1000"/>
              </a:spcBef>
              <a:spcAft>
                <a:spcPts val="0"/>
              </a:spcAft>
              <a:buClr>
                <a:srgbClr val="24292E"/>
              </a:buClr>
              <a:buSzPts val="1800"/>
              <a:buFont typeface="Open Sans"/>
              <a:buAutoNum type="arabicPeriod"/>
            </a:pPr>
            <a:r>
              <a:rPr lang="en" sz="1800">
                <a:solidFill>
                  <a:srgbClr val="24292E"/>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App Service Plan</a:t>
            </a:r>
            <a:r>
              <a:rPr lang="en" sz="1800">
                <a:solidFill>
                  <a:srgbClr val="24292E"/>
                </a:solidFill>
                <a:latin typeface="Open Sans"/>
                <a:ea typeface="Open Sans"/>
                <a:cs typeface="Open Sans"/>
                <a:sym typeface="Open Sans"/>
              </a:rPr>
              <a:t> then click </a:t>
            </a:r>
            <a:r>
              <a:rPr b="1" lang="en" sz="1800">
                <a:solidFill>
                  <a:srgbClr val="5EA5E5"/>
                </a:solidFill>
                <a:latin typeface="Open Sans"/>
                <a:ea typeface="Open Sans"/>
                <a:cs typeface="Open Sans"/>
                <a:sym typeface="Open Sans"/>
              </a:rPr>
              <a:t>Create</a:t>
            </a:r>
            <a:r>
              <a:rPr lang="en" sz="1800">
                <a:solidFill>
                  <a:srgbClr val="24292E"/>
                </a:solidFill>
                <a:latin typeface="Open Sans"/>
                <a:ea typeface="Open Sans"/>
                <a:cs typeface="Open Sans"/>
                <a:sym typeface="Open Sans"/>
              </a:rPr>
              <a:t> in the panel that opens. </a:t>
            </a:r>
            <a:endParaRPr sz="1800">
              <a:solidFill>
                <a:srgbClr val="24292E"/>
              </a:solidFill>
              <a:latin typeface="Open Sans"/>
              <a:ea typeface="Open Sans"/>
              <a:cs typeface="Open Sans"/>
              <a:sym typeface="Open Sans"/>
            </a:endParaRPr>
          </a:p>
        </p:txBody>
      </p:sp>
      <p:pic>
        <p:nvPicPr>
          <p:cNvPr id="1260" name="Google Shape;1260;p179"/>
          <p:cNvPicPr preferRelativeResize="0"/>
          <p:nvPr/>
        </p:nvPicPr>
        <p:blipFill>
          <a:blip r:embed="rId3">
            <a:alphaModFix/>
          </a:blip>
          <a:stretch>
            <a:fillRect/>
          </a:stretch>
        </p:blipFill>
        <p:spPr>
          <a:xfrm>
            <a:off x="1149188" y="2221900"/>
            <a:ext cx="6845623" cy="1957000"/>
          </a:xfrm>
          <a:prstGeom prst="rect">
            <a:avLst/>
          </a:prstGeom>
          <a:noFill/>
          <a:ln cap="flat" cmpd="sng" w="19050">
            <a:solidFill>
              <a:srgbClr val="000000"/>
            </a:solidFill>
            <a:prstDash val="solid"/>
            <a:round/>
            <a:headEnd len="sm" w="sm" type="none"/>
            <a:tailEnd len="sm" w="sm" type="none"/>
          </a:ln>
        </p:spPr>
      </p:pic>
      <p:pic>
        <p:nvPicPr>
          <p:cNvPr id="1261" name="Google Shape;1261;p179"/>
          <p:cNvPicPr preferRelativeResize="0"/>
          <p:nvPr/>
        </p:nvPicPr>
        <p:blipFill>
          <a:blip r:embed="rId4">
            <a:alphaModFix/>
          </a:blip>
          <a:stretch>
            <a:fillRect/>
          </a:stretch>
        </p:blipFill>
        <p:spPr>
          <a:xfrm>
            <a:off x="1718688" y="4824525"/>
            <a:ext cx="5706624" cy="1795107"/>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5" name="Shape 1265"/>
        <p:cNvGrpSpPr/>
        <p:nvPr/>
      </p:nvGrpSpPr>
      <p:grpSpPr>
        <a:xfrm>
          <a:off x="0" y="0"/>
          <a:ext cx="0" cy="0"/>
          <a:chOff x="0" y="0"/>
          <a:chExt cx="0" cy="0"/>
        </a:xfrm>
      </p:grpSpPr>
      <p:sp>
        <p:nvSpPr>
          <p:cNvPr id="1266" name="Google Shape;1266;p18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an App Service Plan</a:t>
            </a:r>
            <a:endParaRPr b="1" sz="3000">
              <a:solidFill>
                <a:srgbClr val="000000"/>
              </a:solidFill>
              <a:latin typeface="Open Sans"/>
              <a:ea typeface="Open Sans"/>
              <a:cs typeface="Open Sans"/>
              <a:sym typeface="Open Sans"/>
            </a:endParaRPr>
          </a:p>
        </p:txBody>
      </p:sp>
      <p:sp>
        <p:nvSpPr>
          <p:cNvPr id="1267" name="Google Shape;1267;p180"/>
          <p:cNvSpPr txBox="1"/>
          <p:nvPr/>
        </p:nvSpPr>
        <p:spPr>
          <a:xfrm>
            <a:off x="513900" y="1523325"/>
            <a:ext cx="3480300" cy="5147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300"/>
              </a:spcBef>
              <a:spcAft>
                <a:spcPts val="0"/>
              </a:spcAft>
              <a:buClr>
                <a:srgbClr val="24292E"/>
              </a:buClr>
              <a:buSzPts val="1800"/>
              <a:buFont typeface="Open Sans"/>
              <a:buAutoNum type="arabicPeriod" startAt="4"/>
            </a:pPr>
            <a:r>
              <a:rPr lang="en" sz="1800">
                <a:solidFill>
                  <a:srgbClr val="24292E"/>
                </a:solidFill>
                <a:latin typeface="Open Sans"/>
                <a:ea typeface="Open Sans"/>
                <a:cs typeface="Open Sans"/>
                <a:sym typeface="Open Sans"/>
              </a:rPr>
              <a:t>In the panel that opens, name your service plan. </a:t>
            </a:r>
            <a:br>
              <a:rPr lang="en" sz="1800">
                <a:solidFill>
                  <a:srgbClr val="24292E"/>
                </a:solidFill>
                <a:latin typeface="Open Sans"/>
                <a:ea typeface="Open Sans"/>
                <a:cs typeface="Open Sans"/>
                <a:sym typeface="Open Sans"/>
              </a:rPr>
            </a:br>
            <a:endParaRPr sz="1800">
              <a:solidFill>
                <a:srgbClr val="24292E"/>
              </a:solidFill>
              <a:latin typeface="Open Sans"/>
              <a:ea typeface="Open Sans"/>
              <a:cs typeface="Open Sans"/>
              <a:sym typeface="Open Sans"/>
            </a:endParaRPr>
          </a:p>
          <a:p>
            <a:pPr indent="-342900" lvl="0" marL="457200" rtl="0" algn="l">
              <a:lnSpc>
                <a:spcPct val="115000"/>
              </a:lnSpc>
              <a:spcBef>
                <a:spcPts val="0"/>
              </a:spcBef>
              <a:spcAft>
                <a:spcPts val="0"/>
              </a:spcAft>
              <a:buClr>
                <a:srgbClr val="24292E"/>
              </a:buClr>
              <a:buSzPts val="1800"/>
              <a:buFont typeface="Open Sans"/>
              <a:buAutoNum type="arabicPeriod" startAt="4"/>
            </a:pPr>
            <a:r>
              <a:rPr lang="en" sz="1800">
                <a:solidFill>
                  <a:srgbClr val="24292E"/>
                </a:solidFill>
                <a:latin typeface="Open Sans"/>
                <a:ea typeface="Open Sans"/>
                <a:cs typeface="Open Sans"/>
                <a:sym typeface="Open Sans"/>
              </a:rPr>
              <a:t>Make a new Resource Group.</a:t>
            </a:r>
            <a:br>
              <a:rPr lang="en" sz="1800">
                <a:solidFill>
                  <a:srgbClr val="24292E"/>
                </a:solidFill>
                <a:latin typeface="Open Sans"/>
                <a:ea typeface="Open Sans"/>
                <a:cs typeface="Open Sans"/>
                <a:sym typeface="Open Sans"/>
              </a:rPr>
            </a:br>
            <a:endParaRPr sz="1800">
              <a:solidFill>
                <a:srgbClr val="24292E"/>
              </a:solidFill>
              <a:latin typeface="Open Sans"/>
              <a:ea typeface="Open Sans"/>
              <a:cs typeface="Open Sans"/>
              <a:sym typeface="Open Sans"/>
            </a:endParaRPr>
          </a:p>
          <a:p>
            <a:pPr indent="-342900" lvl="0" marL="457200" rtl="0" algn="l">
              <a:lnSpc>
                <a:spcPct val="115000"/>
              </a:lnSpc>
              <a:spcBef>
                <a:spcPts val="0"/>
              </a:spcBef>
              <a:spcAft>
                <a:spcPts val="0"/>
              </a:spcAft>
              <a:buClr>
                <a:srgbClr val="24292E"/>
              </a:buClr>
              <a:buSzPts val="1800"/>
              <a:buFont typeface="Open Sans"/>
              <a:buAutoNum type="arabicPeriod" startAt="4"/>
            </a:pPr>
            <a:r>
              <a:rPr lang="en" sz="1800">
                <a:solidFill>
                  <a:srgbClr val="24292E"/>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Linux</a:t>
            </a:r>
            <a:r>
              <a:rPr lang="en" sz="1800">
                <a:solidFill>
                  <a:srgbClr val="24292E"/>
                </a:solidFill>
                <a:latin typeface="Open Sans"/>
                <a:ea typeface="Open Sans"/>
                <a:cs typeface="Open Sans"/>
                <a:sym typeface="Open Sans"/>
              </a:rPr>
              <a:t> as your operating system. </a:t>
            </a:r>
            <a:br>
              <a:rPr lang="en" sz="1800">
                <a:solidFill>
                  <a:srgbClr val="24292E"/>
                </a:solidFill>
                <a:latin typeface="Open Sans"/>
                <a:ea typeface="Open Sans"/>
                <a:cs typeface="Open Sans"/>
                <a:sym typeface="Open Sans"/>
              </a:rPr>
            </a:br>
            <a:endParaRPr sz="1800">
              <a:solidFill>
                <a:srgbClr val="24292E"/>
              </a:solidFill>
              <a:latin typeface="Open Sans"/>
              <a:ea typeface="Open Sans"/>
              <a:cs typeface="Open Sans"/>
              <a:sym typeface="Open Sans"/>
            </a:endParaRPr>
          </a:p>
          <a:p>
            <a:pPr indent="-342900" lvl="0" marL="457200" rtl="0" algn="l">
              <a:lnSpc>
                <a:spcPct val="115000"/>
              </a:lnSpc>
              <a:spcBef>
                <a:spcPts val="0"/>
              </a:spcBef>
              <a:spcAft>
                <a:spcPts val="0"/>
              </a:spcAft>
              <a:buClr>
                <a:srgbClr val="24292E"/>
              </a:buClr>
              <a:buSzPts val="1800"/>
              <a:buFont typeface="Open Sans"/>
              <a:buAutoNum type="arabicPeriod" startAt="4"/>
            </a:pPr>
            <a:r>
              <a:rPr lang="en" sz="1800">
                <a:solidFill>
                  <a:srgbClr val="24292E"/>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East US</a:t>
            </a:r>
            <a:r>
              <a:rPr lang="en" sz="1800">
                <a:solidFill>
                  <a:srgbClr val="24292E"/>
                </a:solidFill>
                <a:latin typeface="Open Sans"/>
                <a:ea typeface="Open Sans"/>
                <a:cs typeface="Open Sans"/>
                <a:sym typeface="Open Sans"/>
              </a:rPr>
              <a:t>.</a:t>
            </a:r>
            <a:br>
              <a:rPr lang="en" sz="1800">
                <a:solidFill>
                  <a:srgbClr val="24292E"/>
                </a:solidFill>
                <a:latin typeface="Open Sans"/>
                <a:ea typeface="Open Sans"/>
                <a:cs typeface="Open Sans"/>
                <a:sym typeface="Open Sans"/>
              </a:rPr>
            </a:br>
            <a:endParaRPr sz="1800">
              <a:solidFill>
                <a:srgbClr val="24292E"/>
              </a:solidFill>
              <a:latin typeface="Open Sans"/>
              <a:ea typeface="Open Sans"/>
              <a:cs typeface="Open Sans"/>
              <a:sym typeface="Open Sans"/>
            </a:endParaRPr>
          </a:p>
          <a:p>
            <a:pPr indent="-342900" lvl="0" marL="457200" rtl="0" algn="l">
              <a:lnSpc>
                <a:spcPct val="115000"/>
              </a:lnSpc>
              <a:spcBef>
                <a:spcPts val="0"/>
              </a:spcBef>
              <a:spcAft>
                <a:spcPts val="0"/>
              </a:spcAft>
              <a:buClr>
                <a:srgbClr val="24292E"/>
              </a:buClr>
              <a:buSzPts val="1800"/>
              <a:buFont typeface="Open Sans"/>
              <a:buAutoNum type="arabicPeriod" startAt="4"/>
            </a:pPr>
            <a:r>
              <a:rPr lang="en" sz="1800">
                <a:solidFill>
                  <a:srgbClr val="24292E"/>
                </a:solidFill>
                <a:latin typeface="Open Sans"/>
                <a:ea typeface="Open Sans"/>
                <a:cs typeface="Open Sans"/>
                <a:sym typeface="Open Sans"/>
              </a:rPr>
              <a:t>Click </a:t>
            </a:r>
            <a:r>
              <a:rPr b="1" lang="en" sz="1800">
                <a:solidFill>
                  <a:srgbClr val="5EA5E5"/>
                </a:solidFill>
                <a:latin typeface="Open Sans"/>
                <a:ea typeface="Open Sans"/>
                <a:cs typeface="Open Sans"/>
                <a:sym typeface="Open Sans"/>
              </a:rPr>
              <a:t>Pricing tier</a:t>
            </a:r>
            <a:r>
              <a:rPr lang="en" sz="1800">
                <a:solidFill>
                  <a:srgbClr val="24292E"/>
                </a:solidFill>
                <a:latin typeface="Open Sans"/>
                <a:ea typeface="Open Sans"/>
                <a:cs typeface="Open Sans"/>
                <a:sym typeface="Open Sans"/>
              </a:rPr>
              <a:t>.</a:t>
            </a:r>
            <a:endParaRPr sz="1800">
              <a:solidFill>
                <a:srgbClr val="24292E"/>
              </a:solidFill>
              <a:latin typeface="Open Sans"/>
              <a:ea typeface="Open Sans"/>
              <a:cs typeface="Open Sans"/>
              <a:sym typeface="Open Sans"/>
            </a:endParaRPr>
          </a:p>
        </p:txBody>
      </p:sp>
      <p:pic>
        <p:nvPicPr>
          <p:cNvPr id="1268" name="Google Shape;1268;p180"/>
          <p:cNvPicPr preferRelativeResize="0"/>
          <p:nvPr/>
        </p:nvPicPr>
        <p:blipFill>
          <a:blip r:embed="rId3">
            <a:alphaModFix/>
          </a:blip>
          <a:stretch>
            <a:fillRect/>
          </a:stretch>
        </p:blipFill>
        <p:spPr>
          <a:xfrm>
            <a:off x="5203525" y="1651050"/>
            <a:ext cx="2781300" cy="42100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2" name="Shape 1272"/>
        <p:cNvGrpSpPr/>
        <p:nvPr/>
      </p:nvGrpSpPr>
      <p:grpSpPr>
        <a:xfrm>
          <a:off x="0" y="0"/>
          <a:ext cx="0" cy="0"/>
          <a:chOff x="0" y="0"/>
          <a:chExt cx="0" cy="0"/>
        </a:xfrm>
      </p:grpSpPr>
      <p:sp>
        <p:nvSpPr>
          <p:cNvPr id="1273" name="Google Shape;1273;p18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Create an App Service Plan</a:t>
            </a:r>
            <a:endParaRPr b="1" sz="3000">
              <a:solidFill>
                <a:srgbClr val="000000"/>
              </a:solidFill>
              <a:latin typeface="Open Sans"/>
              <a:ea typeface="Open Sans"/>
              <a:cs typeface="Open Sans"/>
              <a:sym typeface="Open Sans"/>
            </a:endParaRPr>
          </a:p>
        </p:txBody>
      </p:sp>
      <p:sp>
        <p:nvSpPr>
          <p:cNvPr id="1274" name="Google Shape;1274;p181"/>
          <p:cNvSpPr txBox="1"/>
          <p:nvPr/>
        </p:nvSpPr>
        <p:spPr>
          <a:xfrm>
            <a:off x="513900" y="1980525"/>
            <a:ext cx="4083300" cy="5147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300"/>
              </a:spcBef>
              <a:spcAft>
                <a:spcPts val="0"/>
              </a:spcAft>
              <a:buClr>
                <a:srgbClr val="24292E"/>
              </a:buClr>
              <a:buSzPts val="1800"/>
              <a:buFont typeface="Open Sans"/>
              <a:buAutoNum type="arabicPeriod" startAt="9"/>
            </a:pPr>
            <a:r>
              <a:rPr lang="en" sz="1800">
                <a:solidFill>
                  <a:srgbClr val="24292E"/>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Dev/Test</a:t>
            </a:r>
            <a:r>
              <a:rPr lang="en" sz="1800">
                <a:solidFill>
                  <a:srgbClr val="24292E"/>
                </a:solidFill>
                <a:latin typeface="Open Sans"/>
                <a:ea typeface="Open Sans"/>
                <a:cs typeface="Open Sans"/>
                <a:sym typeface="Open Sans"/>
              </a:rPr>
              <a:t>.</a:t>
            </a:r>
            <a:endParaRPr sz="1800">
              <a:solidFill>
                <a:srgbClr val="24292E"/>
              </a:solidFill>
              <a:latin typeface="Open Sans"/>
              <a:ea typeface="Open Sans"/>
              <a:cs typeface="Open Sans"/>
              <a:sym typeface="Open Sans"/>
            </a:endParaRPr>
          </a:p>
          <a:p>
            <a:pPr indent="-342900" lvl="0" marL="457200" rtl="0" algn="l">
              <a:lnSpc>
                <a:spcPct val="115000"/>
              </a:lnSpc>
              <a:spcBef>
                <a:spcPts val="1000"/>
              </a:spcBef>
              <a:spcAft>
                <a:spcPts val="0"/>
              </a:spcAft>
              <a:buClr>
                <a:srgbClr val="24292E"/>
              </a:buClr>
              <a:buSzPts val="1800"/>
              <a:buFont typeface="Open Sans"/>
              <a:buAutoNum type="arabicPeriod" startAt="9"/>
            </a:pPr>
            <a:r>
              <a:rPr lang="en" sz="1800">
                <a:solidFill>
                  <a:srgbClr val="24292E"/>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B1</a:t>
            </a:r>
            <a:r>
              <a:rPr lang="en" sz="1800">
                <a:solidFill>
                  <a:srgbClr val="24292E"/>
                </a:solidFill>
                <a:latin typeface="Open Sans"/>
                <a:ea typeface="Open Sans"/>
                <a:cs typeface="Open Sans"/>
                <a:sym typeface="Open Sans"/>
              </a:rPr>
              <a:t>.</a:t>
            </a:r>
            <a:endParaRPr sz="1800">
              <a:solidFill>
                <a:srgbClr val="24292E"/>
              </a:solidFill>
              <a:latin typeface="Open Sans"/>
              <a:ea typeface="Open Sans"/>
              <a:cs typeface="Open Sans"/>
              <a:sym typeface="Open Sans"/>
            </a:endParaRPr>
          </a:p>
          <a:p>
            <a:pPr indent="-342900" lvl="0" marL="457200" rtl="0" algn="l">
              <a:lnSpc>
                <a:spcPct val="115000"/>
              </a:lnSpc>
              <a:spcBef>
                <a:spcPts val="1000"/>
              </a:spcBef>
              <a:spcAft>
                <a:spcPts val="0"/>
              </a:spcAft>
              <a:buClr>
                <a:srgbClr val="24292E"/>
              </a:buClr>
              <a:buSzPts val="1800"/>
              <a:buFont typeface="Open Sans"/>
              <a:buAutoNum type="arabicPeriod" startAt="9"/>
            </a:pPr>
            <a:r>
              <a:rPr lang="en" sz="1800">
                <a:solidFill>
                  <a:srgbClr val="24292E"/>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Apply</a:t>
            </a:r>
            <a:r>
              <a:rPr lang="en" sz="1800">
                <a:solidFill>
                  <a:srgbClr val="24292E"/>
                </a:solidFill>
                <a:latin typeface="Open Sans"/>
                <a:ea typeface="Open Sans"/>
                <a:cs typeface="Open Sans"/>
                <a:sym typeface="Open Sans"/>
              </a:rPr>
              <a:t>.</a:t>
            </a:r>
            <a:endParaRPr sz="1800">
              <a:solidFill>
                <a:srgbClr val="24292E"/>
              </a:solidFill>
              <a:latin typeface="Open Sans"/>
              <a:ea typeface="Open Sans"/>
              <a:cs typeface="Open Sans"/>
              <a:sym typeface="Open Sans"/>
            </a:endParaRPr>
          </a:p>
          <a:p>
            <a:pPr indent="-342900" lvl="0" marL="457200" rtl="0" algn="l">
              <a:lnSpc>
                <a:spcPct val="115000"/>
              </a:lnSpc>
              <a:spcBef>
                <a:spcPts val="1000"/>
              </a:spcBef>
              <a:spcAft>
                <a:spcPts val="1000"/>
              </a:spcAft>
              <a:buClr>
                <a:srgbClr val="24292E"/>
              </a:buClr>
              <a:buSzPts val="1800"/>
              <a:buFont typeface="Open Sans"/>
              <a:buAutoNum type="arabicPeriod" startAt="9"/>
            </a:pPr>
            <a:r>
              <a:rPr lang="en" sz="1800">
                <a:solidFill>
                  <a:srgbClr val="24292E"/>
                </a:solidFill>
                <a:latin typeface="Open Sans"/>
                <a:ea typeface="Open Sans"/>
                <a:cs typeface="Open Sans"/>
                <a:sym typeface="Open Sans"/>
              </a:rPr>
              <a:t>When the previous screen returns, select </a:t>
            </a:r>
            <a:r>
              <a:rPr b="1" lang="en" sz="1800">
                <a:solidFill>
                  <a:srgbClr val="5EA5E5"/>
                </a:solidFill>
                <a:latin typeface="Open Sans"/>
                <a:ea typeface="Open Sans"/>
                <a:cs typeface="Open Sans"/>
                <a:sym typeface="Open Sans"/>
              </a:rPr>
              <a:t>Create</a:t>
            </a:r>
            <a:r>
              <a:rPr lang="en" sz="1800">
                <a:solidFill>
                  <a:srgbClr val="24292E"/>
                </a:solidFill>
                <a:latin typeface="Open Sans"/>
                <a:ea typeface="Open Sans"/>
                <a:cs typeface="Open Sans"/>
                <a:sym typeface="Open Sans"/>
              </a:rPr>
              <a:t>. </a:t>
            </a:r>
            <a:br>
              <a:rPr lang="en" sz="1800">
                <a:solidFill>
                  <a:srgbClr val="24292E"/>
                </a:solidFill>
                <a:latin typeface="Open Sans"/>
                <a:ea typeface="Open Sans"/>
                <a:cs typeface="Open Sans"/>
                <a:sym typeface="Open Sans"/>
              </a:rPr>
            </a:br>
            <a:br>
              <a:rPr lang="en" sz="1800">
                <a:solidFill>
                  <a:srgbClr val="24292E"/>
                </a:solidFill>
                <a:latin typeface="Open Sans"/>
                <a:ea typeface="Open Sans"/>
                <a:cs typeface="Open Sans"/>
                <a:sym typeface="Open Sans"/>
              </a:rPr>
            </a:br>
            <a:r>
              <a:rPr lang="en" sz="1800">
                <a:solidFill>
                  <a:srgbClr val="24292E"/>
                </a:solidFill>
                <a:latin typeface="Open Sans"/>
                <a:ea typeface="Open Sans"/>
                <a:cs typeface="Open Sans"/>
                <a:sym typeface="Open Sans"/>
              </a:rPr>
              <a:t>Wait a minute or two for that to finish deploying, then we'll create the resource for the MLHacks Web App! </a:t>
            </a:r>
            <a:endParaRPr sz="1800">
              <a:solidFill>
                <a:srgbClr val="24292E"/>
              </a:solidFill>
              <a:latin typeface="Open Sans"/>
              <a:ea typeface="Open Sans"/>
              <a:cs typeface="Open Sans"/>
              <a:sym typeface="Open Sans"/>
            </a:endParaRPr>
          </a:p>
        </p:txBody>
      </p:sp>
      <p:pic>
        <p:nvPicPr>
          <p:cNvPr id="1275" name="Google Shape;1275;p181"/>
          <p:cNvPicPr preferRelativeResize="0"/>
          <p:nvPr/>
        </p:nvPicPr>
        <p:blipFill rotWithShape="1">
          <a:blip r:embed="rId3">
            <a:alphaModFix/>
          </a:blip>
          <a:srcRect b="0" l="0" r="18837" t="0"/>
          <a:stretch/>
        </p:blipFill>
        <p:spPr>
          <a:xfrm>
            <a:off x="4766800" y="1448900"/>
            <a:ext cx="2123724" cy="5147100"/>
          </a:xfrm>
          <a:prstGeom prst="rect">
            <a:avLst/>
          </a:prstGeom>
          <a:noFill/>
          <a:ln cap="flat" cmpd="sng" w="19050">
            <a:solidFill>
              <a:srgbClr val="000000"/>
            </a:solidFill>
            <a:prstDash val="solid"/>
            <a:round/>
            <a:headEnd len="sm" w="sm" type="none"/>
            <a:tailEnd len="sm" w="sm" type="none"/>
          </a:ln>
        </p:spPr>
      </p:pic>
      <p:pic>
        <p:nvPicPr>
          <p:cNvPr id="1276" name="Google Shape;1276;p181"/>
          <p:cNvPicPr preferRelativeResize="0"/>
          <p:nvPr/>
        </p:nvPicPr>
        <p:blipFill>
          <a:blip r:embed="rId4">
            <a:alphaModFix/>
          </a:blip>
          <a:stretch>
            <a:fillRect/>
          </a:stretch>
        </p:blipFill>
        <p:spPr>
          <a:xfrm>
            <a:off x="6966971" y="1448900"/>
            <a:ext cx="2015472" cy="51506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0" name="Shape 1280"/>
        <p:cNvGrpSpPr/>
        <p:nvPr/>
      </p:nvGrpSpPr>
      <p:grpSpPr>
        <a:xfrm>
          <a:off x="0" y="0"/>
          <a:ext cx="0" cy="0"/>
          <a:chOff x="0" y="0"/>
          <a:chExt cx="0" cy="0"/>
        </a:xfrm>
      </p:grpSpPr>
      <p:sp>
        <p:nvSpPr>
          <p:cNvPr id="1281" name="Google Shape;1281;p182"/>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82"/>
          <p:cNvSpPr txBox="1"/>
          <p:nvPr/>
        </p:nvSpPr>
        <p:spPr>
          <a:xfrm>
            <a:off x="1376850" y="1674150"/>
            <a:ext cx="63903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Make sure the App Service Plan has finished deploying before moving on to the next steps!</a:t>
            </a:r>
            <a:endParaRPr b="1" sz="2800">
              <a:solidFill>
                <a:schemeClr val="lt1"/>
              </a:solidFill>
              <a:latin typeface="Open Sans"/>
              <a:ea typeface="Open Sans"/>
              <a:cs typeface="Open Sans"/>
              <a:sym typeface="Open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6" name="Shape 1286"/>
        <p:cNvGrpSpPr/>
        <p:nvPr/>
      </p:nvGrpSpPr>
      <p:grpSpPr>
        <a:xfrm>
          <a:off x="0" y="0"/>
          <a:ext cx="0" cy="0"/>
          <a:chOff x="0" y="0"/>
          <a:chExt cx="0" cy="0"/>
        </a:xfrm>
      </p:grpSpPr>
      <p:sp>
        <p:nvSpPr>
          <p:cNvPr id="1287" name="Google Shape;1287;p183"/>
          <p:cNvSpPr txBox="1"/>
          <p:nvPr/>
        </p:nvSpPr>
        <p:spPr>
          <a:xfrm>
            <a:off x="192600" y="1326350"/>
            <a:ext cx="8758800" cy="64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Now, let's deploy the FAQBot app! </a:t>
            </a:r>
            <a:endParaRPr sz="1800">
              <a:latin typeface="Open Sans"/>
              <a:ea typeface="Open Sans"/>
              <a:cs typeface="Open Sans"/>
              <a:sym typeface="Open Sans"/>
            </a:endParaRPr>
          </a:p>
          <a:p>
            <a:pPr indent="0" lvl="0" marL="0" rtl="0" algn="ctr">
              <a:lnSpc>
                <a:spcPct val="115000"/>
              </a:lnSpc>
              <a:spcBef>
                <a:spcPts val="0"/>
              </a:spcBef>
              <a:spcAft>
                <a:spcPts val="1000"/>
              </a:spcAft>
              <a:buNone/>
            </a:pPr>
            <a:r>
              <a:t/>
            </a:r>
            <a:endParaRPr sz="2200">
              <a:latin typeface="Open Sans"/>
              <a:ea typeface="Open Sans"/>
              <a:cs typeface="Open Sans"/>
              <a:sym typeface="Open Sans"/>
            </a:endParaRPr>
          </a:p>
        </p:txBody>
      </p:sp>
      <p:sp>
        <p:nvSpPr>
          <p:cNvPr id="1288" name="Google Shape;1288;p183"/>
          <p:cNvSpPr txBox="1"/>
          <p:nvPr/>
        </p:nvSpPr>
        <p:spPr>
          <a:xfrm>
            <a:off x="1129200" y="1909050"/>
            <a:ext cx="6885600" cy="824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AutoNum type="arabicPeriod"/>
            </a:pPr>
            <a:r>
              <a:rPr lang="en" sz="1800">
                <a:latin typeface="Open Sans"/>
                <a:ea typeface="Open Sans"/>
                <a:cs typeface="Open Sans"/>
                <a:sym typeface="Open Sans"/>
              </a:rPr>
              <a:t>Navigate to your Azure dashboard and select </a:t>
            </a:r>
            <a:r>
              <a:rPr b="1" lang="en" sz="1800">
                <a:solidFill>
                  <a:srgbClr val="5EA5E5"/>
                </a:solidFill>
                <a:latin typeface="Open Sans"/>
                <a:ea typeface="Open Sans"/>
                <a:cs typeface="Open Sans"/>
                <a:sym typeface="Open Sans"/>
              </a:rPr>
              <a:t>Create a resource</a:t>
            </a:r>
            <a:r>
              <a:rPr lang="en" sz="1800">
                <a:latin typeface="Open Sans"/>
                <a:ea typeface="Open Sans"/>
                <a:cs typeface="Open Sans"/>
                <a:sym typeface="Open Sans"/>
              </a:rPr>
              <a:t> then </a:t>
            </a:r>
            <a:r>
              <a:rPr b="1" lang="en" sz="1800">
                <a:solidFill>
                  <a:srgbClr val="5EA5E5"/>
                </a:solidFill>
                <a:latin typeface="Open Sans"/>
                <a:ea typeface="Open Sans"/>
                <a:cs typeface="Open Sans"/>
                <a:sym typeface="Open Sans"/>
              </a:rPr>
              <a:t>Web</a:t>
            </a:r>
            <a:r>
              <a:rPr lang="en" sz="1800">
                <a:latin typeface="Open Sans"/>
                <a:ea typeface="Open Sans"/>
                <a:cs typeface="Open Sans"/>
                <a:sym typeface="Open Sans"/>
              </a:rPr>
              <a:t> then </a:t>
            </a:r>
            <a:r>
              <a:rPr b="1" lang="en" sz="1800">
                <a:solidFill>
                  <a:srgbClr val="5EA5E5"/>
                </a:solidFill>
                <a:latin typeface="Open Sans"/>
                <a:ea typeface="Open Sans"/>
                <a:cs typeface="Open Sans"/>
                <a:sym typeface="Open Sans"/>
              </a:rPr>
              <a:t>Web App</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p:txBody>
      </p:sp>
      <p:pic>
        <p:nvPicPr>
          <p:cNvPr id="1289" name="Google Shape;1289;p183"/>
          <p:cNvPicPr preferRelativeResize="0"/>
          <p:nvPr/>
        </p:nvPicPr>
        <p:blipFill>
          <a:blip r:embed="rId3">
            <a:alphaModFix/>
          </a:blip>
          <a:stretch>
            <a:fillRect/>
          </a:stretch>
        </p:blipFill>
        <p:spPr>
          <a:xfrm>
            <a:off x="1318687" y="2902750"/>
            <a:ext cx="6506626" cy="3789650"/>
          </a:xfrm>
          <a:prstGeom prst="rect">
            <a:avLst/>
          </a:prstGeom>
          <a:noFill/>
          <a:ln cap="flat" cmpd="sng" w="19050">
            <a:solidFill>
              <a:srgbClr val="000000"/>
            </a:solidFill>
            <a:prstDash val="solid"/>
            <a:round/>
            <a:headEnd len="sm" w="sm" type="none"/>
            <a:tailEnd len="sm" w="sm" type="none"/>
          </a:ln>
        </p:spPr>
      </p:pic>
      <p:sp>
        <p:nvSpPr>
          <p:cNvPr id="1290" name="Google Shape;1290;p183"/>
          <p:cNvSpPr/>
          <p:nvPr/>
        </p:nvSpPr>
        <p:spPr>
          <a:xfrm>
            <a:off x="1273518" y="3148651"/>
            <a:ext cx="1467600" cy="387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83"/>
          <p:cNvSpPr/>
          <p:nvPr/>
        </p:nvSpPr>
        <p:spPr>
          <a:xfrm>
            <a:off x="2790946" y="4942272"/>
            <a:ext cx="1249500" cy="387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83"/>
          <p:cNvSpPr/>
          <p:nvPr/>
        </p:nvSpPr>
        <p:spPr>
          <a:xfrm>
            <a:off x="4175746" y="4079011"/>
            <a:ext cx="1765800" cy="387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83"/>
          <p:cNvSpPr/>
          <p:nvPr/>
        </p:nvSpPr>
        <p:spPr>
          <a:xfrm>
            <a:off x="285310" y="3177005"/>
            <a:ext cx="843900" cy="330900"/>
          </a:xfrm>
          <a:prstGeom prst="rightArrow">
            <a:avLst>
              <a:gd fmla="val 50000" name="adj1"/>
              <a:gd fmla="val 50000" name="adj2"/>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8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 </a:t>
            </a:r>
            <a:endParaRPr b="1" sz="3000">
              <a:solidFill>
                <a:srgbClr val="000000"/>
              </a:solidFill>
              <a:latin typeface="Open Sans"/>
              <a:ea typeface="Open Sans"/>
              <a:cs typeface="Open Sans"/>
              <a:sym typeface="Open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sp>
        <p:nvSpPr>
          <p:cNvPr id="1299" name="Google Shape;1299;p184"/>
          <p:cNvSpPr txBox="1"/>
          <p:nvPr/>
        </p:nvSpPr>
        <p:spPr>
          <a:xfrm>
            <a:off x="1966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a:t>
            </a:r>
            <a:endParaRPr b="1" sz="3000">
              <a:solidFill>
                <a:srgbClr val="000000"/>
              </a:solidFill>
              <a:latin typeface="Open Sans"/>
              <a:ea typeface="Open Sans"/>
              <a:cs typeface="Open Sans"/>
              <a:sym typeface="Open Sans"/>
            </a:endParaRPr>
          </a:p>
        </p:txBody>
      </p:sp>
      <p:pic>
        <p:nvPicPr>
          <p:cNvPr id="1300" name="Google Shape;1300;p184"/>
          <p:cNvPicPr preferRelativeResize="0"/>
          <p:nvPr/>
        </p:nvPicPr>
        <p:blipFill rotWithShape="1">
          <a:blip r:embed="rId3">
            <a:alphaModFix/>
          </a:blip>
          <a:srcRect b="0" l="2429" r="0" t="0"/>
          <a:stretch/>
        </p:blipFill>
        <p:spPr>
          <a:xfrm>
            <a:off x="1404000" y="1449825"/>
            <a:ext cx="1968726" cy="5150652"/>
          </a:xfrm>
          <a:prstGeom prst="rect">
            <a:avLst/>
          </a:prstGeom>
          <a:noFill/>
          <a:ln cap="flat" cmpd="sng" w="19050">
            <a:solidFill>
              <a:srgbClr val="000000"/>
            </a:solidFill>
            <a:prstDash val="solid"/>
            <a:round/>
            <a:headEnd len="sm" w="sm" type="none"/>
            <a:tailEnd len="sm" w="sm" type="none"/>
          </a:ln>
        </p:spPr>
      </p:pic>
      <p:sp>
        <p:nvSpPr>
          <p:cNvPr id="1301" name="Google Shape;1301;p184"/>
          <p:cNvSpPr txBox="1"/>
          <p:nvPr/>
        </p:nvSpPr>
        <p:spPr>
          <a:xfrm>
            <a:off x="4565100" y="924800"/>
            <a:ext cx="3480300" cy="578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t/>
            </a:r>
            <a:endParaRPr sz="1800">
              <a:solidFill>
                <a:srgbClr val="24292E"/>
              </a:solidFill>
              <a:latin typeface="Open Sans"/>
              <a:ea typeface="Open Sans"/>
              <a:cs typeface="Open Sans"/>
              <a:sym typeface="Open Sans"/>
            </a:endParaRPr>
          </a:p>
          <a:p>
            <a:pPr indent="-342900" lvl="0" marL="457200" rtl="0" algn="l">
              <a:lnSpc>
                <a:spcPct val="115000"/>
              </a:lnSpc>
              <a:spcBef>
                <a:spcPts val="1000"/>
              </a:spcBef>
              <a:spcAft>
                <a:spcPts val="0"/>
              </a:spcAft>
              <a:buClr>
                <a:srgbClr val="24292E"/>
              </a:buClr>
              <a:buSzPts val="1800"/>
              <a:buFont typeface="Open Sans"/>
              <a:buAutoNum type="arabicPeriod"/>
            </a:pPr>
            <a:r>
              <a:rPr lang="en" sz="1800">
                <a:solidFill>
                  <a:srgbClr val="24292E"/>
                </a:solidFill>
                <a:latin typeface="Open Sans"/>
                <a:ea typeface="Open Sans"/>
                <a:cs typeface="Open Sans"/>
                <a:sym typeface="Open Sans"/>
              </a:rPr>
              <a:t>In the panel that opens, name your app something unique.</a:t>
            </a:r>
            <a:br>
              <a:rPr lang="en" sz="1800">
                <a:solidFill>
                  <a:srgbClr val="24292E"/>
                </a:solidFill>
                <a:latin typeface="Open Sans"/>
                <a:ea typeface="Open Sans"/>
                <a:cs typeface="Open Sans"/>
                <a:sym typeface="Open Sans"/>
              </a:rPr>
            </a:br>
            <a:endParaRPr sz="1800">
              <a:solidFill>
                <a:srgbClr val="24292E"/>
              </a:solidFill>
              <a:latin typeface="Open Sans"/>
              <a:ea typeface="Open Sans"/>
              <a:cs typeface="Open Sans"/>
              <a:sym typeface="Open Sans"/>
            </a:endParaRPr>
          </a:p>
          <a:p>
            <a:pPr indent="-342900" lvl="0" marL="457200" rtl="0" algn="l">
              <a:lnSpc>
                <a:spcPct val="115000"/>
              </a:lnSpc>
              <a:spcBef>
                <a:spcPts val="0"/>
              </a:spcBef>
              <a:spcAft>
                <a:spcPts val="0"/>
              </a:spcAft>
              <a:buClr>
                <a:srgbClr val="24292E"/>
              </a:buClr>
              <a:buSzPts val="1800"/>
              <a:buFont typeface="Open Sans"/>
              <a:buAutoNum type="arabicPeriod"/>
            </a:pPr>
            <a:r>
              <a:rPr lang="en" sz="1800">
                <a:solidFill>
                  <a:srgbClr val="24292E"/>
                </a:solidFill>
                <a:latin typeface="Open Sans"/>
                <a:ea typeface="Open Sans"/>
                <a:cs typeface="Open Sans"/>
                <a:sym typeface="Open Sans"/>
              </a:rPr>
              <a:t>Select the Resource Group you made previously. </a:t>
            </a:r>
            <a:br>
              <a:rPr lang="en" sz="1800">
                <a:solidFill>
                  <a:srgbClr val="24292E"/>
                </a:solidFill>
                <a:latin typeface="Open Sans"/>
                <a:ea typeface="Open Sans"/>
                <a:cs typeface="Open Sans"/>
                <a:sym typeface="Open Sans"/>
              </a:rPr>
            </a:br>
            <a:endParaRPr sz="1800">
              <a:solidFill>
                <a:srgbClr val="24292E"/>
              </a:solidFill>
              <a:latin typeface="Open Sans"/>
              <a:ea typeface="Open Sans"/>
              <a:cs typeface="Open Sans"/>
              <a:sym typeface="Open Sans"/>
            </a:endParaRPr>
          </a:p>
          <a:p>
            <a:pPr indent="-342900" lvl="0" marL="457200" rtl="0" algn="l">
              <a:lnSpc>
                <a:spcPct val="115000"/>
              </a:lnSpc>
              <a:spcBef>
                <a:spcPts val="0"/>
              </a:spcBef>
              <a:spcAft>
                <a:spcPts val="0"/>
              </a:spcAft>
              <a:buClr>
                <a:srgbClr val="24292E"/>
              </a:buClr>
              <a:buSzPts val="1800"/>
              <a:buFont typeface="Open Sans"/>
              <a:buAutoNum type="arabicPeriod"/>
            </a:pPr>
            <a:r>
              <a:rPr lang="en" sz="1800">
                <a:solidFill>
                  <a:srgbClr val="24292E"/>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Linux</a:t>
            </a:r>
            <a:r>
              <a:rPr lang="en" sz="1800">
                <a:solidFill>
                  <a:srgbClr val="24292E"/>
                </a:solidFill>
                <a:latin typeface="Open Sans"/>
                <a:ea typeface="Open Sans"/>
                <a:cs typeface="Open Sans"/>
                <a:sym typeface="Open Sans"/>
              </a:rPr>
              <a:t> as your operating system. </a:t>
            </a:r>
            <a:br>
              <a:rPr lang="en" sz="1800">
                <a:solidFill>
                  <a:srgbClr val="24292E"/>
                </a:solidFill>
                <a:latin typeface="Open Sans"/>
                <a:ea typeface="Open Sans"/>
                <a:cs typeface="Open Sans"/>
                <a:sym typeface="Open Sans"/>
              </a:rPr>
            </a:br>
            <a:endParaRPr sz="1800">
              <a:solidFill>
                <a:srgbClr val="24292E"/>
              </a:solidFill>
              <a:latin typeface="Open Sans"/>
              <a:ea typeface="Open Sans"/>
              <a:cs typeface="Open Sans"/>
              <a:sym typeface="Open Sans"/>
            </a:endParaRPr>
          </a:p>
          <a:p>
            <a:pPr indent="-342900" lvl="0" marL="457200" rtl="0" algn="l">
              <a:lnSpc>
                <a:spcPct val="115000"/>
              </a:lnSpc>
              <a:spcBef>
                <a:spcPts val="0"/>
              </a:spcBef>
              <a:spcAft>
                <a:spcPts val="0"/>
              </a:spcAft>
              <a:buClr>
                <a:srgbClr val="24292E"/>
              </a:buClr>
              <a:buSzPts val="1800"/>
              <a:buFont typeface="Open Sans"/>
              <a:buAutoNum type="arabicPeriod"/>
            </a:pPr>
            <a:r>
              <a:rPr lang="en" sz="1800">
                <a:solidFill>
                  <a:srgbClr val="24292E"/>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Node.js 10.10</a:t>
            </a:r>
            <a:r>
              <a:rPr lang="en" sz="1800">
                <a:solidFill>
                  <a:srgbClr val="24292E"/>
                </a:solidFill>
                <a:latin typeface="Open Sans"/>
                <a:ea typeface="Open Sans"/>
                <a:cs typeface="Open Sans"/>
                <a:sym typeface="Open Sans"/>
              </a:rPr>
              <a:t> as your Runtime Stack. </a:t>
            </a:r>
            <a:br>
              <a:rPr lang="en" sz="1800">
                <a:solidFill>
                  <a:srgbClr val="24292E"/>
                </a:solidFill>
                <a:latin typeface="Open Sans"/>
                <a:ea typeface="Open Sans"/>
                <a:cs typeface="Open Sans"/>
                <a:sym typeface="Open Sans"/>
              </a:rPr>
            </a:br>
            <a:endParaRPr sz="1800">
              <a:solidFill>
                <a:srgbClr val="24292E"/>
              </a:solidFill>
              <a:latin typeface="Open Sans"/>
              <a:ea typeface="Open Sans"/>
              <a:cs typeface="Open Sans"/>
              <a:sym typeface="Open Sans"/>
            </a:endParaRPr>
          </a:p>
          <a:p>
            <a:pPr indent="-342900" lvl="0" marL="457200" rtl="0" algn="l">
              <a:lnSpc>
                <a:spcPct val="115000"/>
              </a:lnSpc>
              <a:spcBef>
                <a:spcPts val="0"/>
              </a:spcBef>
              <a:spcAft>
                <a:spcPts val="0"/>
              </a:spcAft>
              <a:buClr>
                <a:srgbClr val="24292E"/>
              </a:buClr>
              <a:buSzPts val="1800"/>
              <a:buFont typeface="Open Sans"/>
              <a:buAutoNum type="arabicPeriod"/>
            </a:pPr>
            <a:r>
              <a:rPr lang="en" sz="1800">
                <a:solidFill>
                  <a:srgbClr val="24292E"/>
                </a:solidFill>
                <a:latin typeface="Open Sans"/>
                <a:ea typeface="Open Sans"/>
                <a:cs typeface="Open Sans"/>
                <a:sym typeface="Open Sans"/>
              </a:rPr>
              <a:t>Click </a:t>
            </a:r>
            <a:r>
              <a:rPr b="1" lang="en" sz="1800">
                <a:solidFill>
                  <a:srgbClr val="5EA5E5"/>
                </a:solidFill>
                <a:latin typeface="Open Sans"/>
                <a:ea typeface="Open Sans"/>
                <a:cs typeface="Open Sans"/>
                <a:sym typeface="Open Sans"/>
              </a:rPr>
              <a:t>Create</a:t>
            </a:r>
            <a:r>
              <a:rPr lang="en" sz="1800">
                <a:solidFill>
                  <a:srgbClr val="24292E"/>
                </a:solidFill>
                <a:latin typeface="Open Sans"/>
                <a:ea typeface="Open Sans"/>
                <a:cs typeface="Open Sans"/>
                <a:sym typeface="Open Sans"/>
              </a:rPr>
              <a:t> at the bottom of the screen. </a:t>
            </a:r>
            <a:endParaRPr sz="1800">
              <a:solidFill>
                <a:srgbClr val="24292E"/>
              </a:solidFill>
              <a:latin typeface="Open Sans"/>
              <a:ea typeface="Open Sans"/>
              <a:cs typeface="Open Sans"/>
              <a:sym typeface="Open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5" name="Shape 1305"/>
        <p:cNvGrpSpPr/>
        <p:nvPr/>
      </p:nvGrpSpPr>
      <p:grpSpPr>
        <a:xfrm>
          <a:off x="0" y="0"/>
          <a:ext cx="0" cy="0"/>
          <a:chOff x="0" y="0"/>
          <a:chExt cx="0" cy="0"/>
        </a:xfrm>
      </p:grpSpPr>
      <p:sp>
        <p:nvSpPr>
          <p:cNvPr id="1306" name="Google Shape;1306;p185"/>
          <p:cNvSpPr txBox="1"/>
          <p:nvPr/>
        </p:nvSpPr>
        <p:spPr>
          <a:xfrm>
            <a:off x="1966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a:t>
            </a:r>
            <a:endParaRPr b="1" sz="3000">
              <a:solidFill>
                <a:srgbClr val="000000"/>
              </a:solidFill>
              <a:latin typeface="Open Sans"/>
              <a:ea typeface="Open Sans"/>
              <a:cs typeface="Open Sans"/>
              <a:sym typeface="Open Sans"/>
            </a:endParaRPr>
          </a:p>
        </p:txBody>
      </p:sp>
      <p:sp>
        <p:nvSpPr>
          <p:cNvPr id="1307" name="Google Shape;1307;p185"/>
          <p:cNvSpPr txBox="1"/>
          <p:nvPr/>
        </p:nvSpPr>
        <p:spPr>
          <a:xfrm>
            <a:off x="884100" y="1469750"/>
            <a:ext cx="7375800" cy="1959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AutoNum type="arabicPeriod" startAt="6"/>
            </a:pPr>
            <a:r>
              <a:rPr lang="en" sz="1800">
                <a:latin typeface="Open Sans"/>
                <a:ea typeface="Open Sans"/>
                <a:cs typeface="Open Sans"/>
                <a:sym typeface="Open Sans"/>
              </a:rPr>
              <a:t>On the left side of your Azure portal, select </a:t>
            </a:r>
            <a:r>
              <a:rPr b="1" lang="en" sz="1800">
                <a:solidFill>
                  <a:srgbClr val="5EA5E5"/>
                </a:solidFill>
                <a:latin typeface="Open Sans"/>
                <a:ea typeface="Open Sans"/>
                <a:cs typeface="Open Sans"/>
                <a:sym typeface="Open Sans"/>
              </a:rPr>
              <a:t>All resources</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AutoNum type="arabicPeriod" startAt="6"/>
            </a:pPr>
            <a:r>
              <a:rPr lang="en" sz="1800">
                <a:latin typeface="Open Sans"/>
                <a:ea typeface="Open Sans"/>
                <a:cs typeface="Open Sans"/>
                <a:sym typeface="Open Sans"/>
              </a:rPr>
              <a:t>Click the Web App you just made. </a:t>
            </a:r>
            <a:endParaRPr sz="1800">
              <a:latin typeface="Open Sans"/>
              <a:ea typeface="Open Sans"/>
              <a:cs typeface="Open Sans"/>
              <a:sym typeface="Open Sans"/>
            </a:endParaRPr>
          </a:p>
          <a:p>
            <a:pPr indent="-342900" lvl="0" marL="457200" rtl="0" algn="l">
              <a:lnSpc>
                <a:spcPct val="115000"/>
              </a:lnSpc>
              <a:spcBef>
                <a:spcPts val="1000"/>
              </a:spcBef>
              <a:spcAft>
                <a:spcPts val="1000"/>
              </a:spcAft>
              <a:buSzPts val="1800"/>
              <a:buFont typeface="Open Sans"/>
              <a:buAutoNum type="arabicPeriod" startAt="6"/>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Deployment Center</a:t>
            </a:r>
            <a:r>
              <a:rPr lang="en" sz="1800">
                <a:latin typeface="Open Sans"/>
                <a:ea typeface="Open Sans"/>
                <a:cs typeface="Open Sans"/>
                <a:sym typeface="Open Sans"/>
              </a:rPr>
              <a:t>. </a:t>
            </a:r>
            <a:endParaRPr sz="1800">
              <a:latin typeface="Open Sans"/>
              <a:ea typeface="Open Sans"/>
              <a:cs typeface="Open Sans"/>
              <a:sym typeface="Open Sans"/>
            </a:endParaRPr>
          </a:p>
        </p:txBody>
      </p:sp>
      <p:pic>
        <p:nvPicPr>
          <p:cNvPr id="1308" name="Google Shape;1308;p185"/>
          <p:cNvPicPr preferRelativeResize="0"/>
          <p:nvPr/>
        </p:nvPicPr>
        <p:blipFill>
          <a:blip r:embed="rId3">
            <a:alphaModFix/>
          </a:blip>
          <a:stretch>
            <a:fillRect/>
          </a:stretch>
        </p:blipFill>
        <p:spPr>
          <a:xfrm>
            <a:off x="1980674" y="3055775"/>
            <a:ext cx="5182652" cy="3492026"/>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2" name="Shape 1312"/>
        <p:cNvGrpSpPr/>
        <p:nvPr/>
      </p:nvGrpSpPr>
      <p:grpSpPr>
        <a:xfrm>
          <a:off x="0" y="0"/>
          <a:ext cx="0" cy="0"/>
          <a:chOff x="0" y="0"/>
          <a:chExt cx="0" cy="0"/>
        </a:xfrm>
      </p:grpSpPr>
      <p:sp>
        <p:nvSpPr>
          <p:cNvPr id="1313" name="Google Shape;1313;p186"/>
          <p:cNvSpPr txBox="1"/>
          <p:nvPr/>
        </p:nvSpPr>
        <p:spPr>
          <a:xfrm>
            <a:off x="1966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a:t>
            </a:r>
            <a:endParaRPr b="1" sz="3000">
              <a:solidFill>
                <a:srgbClr val="000000"/>
              </a:solidFill>
              <a:latin typeface="Open Sans"/>
              <a:ea typeface="Open Sans"/>
              <a:cs typeface="Open Sans"/>
              <a:sym typeface="Open Sans"/>
            </a:endParaRPr>
          </a:p>
        </p:txBody>
      </p:sp>
      <p:pic>
        <p:nvPicPr>
          <p:cNvPr id="1314" name="Google Shape;1314;p186"/>
          <p:cNvPicPr preferRelativeResize="0"/>
          <p:nvPr/>
        </p:nvPicPr>
        <p:blipFill rotWithShape="1">
          <a:blip r:embed="rId3">
            <a:alphaModFix/>
          </a:blip>
          <a:srcRect b="0" l="0" r="0" t="0"/>
          <a:stretch/>
        </p:blipFill>
        <p:spPr>
          <a:xfrm>
            <a:off x="644564" y="2367000"/>
            <a:ext cx="7854874" cy="3974399"/>
          </a:xfrm>
          <a:prstGeom prst="rect">
            <a:avLst/>
          </a:prstGeom>
          <a:noFill/>
          <a:ln cap="flat" cmpd="sng" w="19050">
            <a:solidFill>
              <a:srgbClr val="000000"/>
            </a:solidFill>
            <a:prstDash val="solid"/>
            <a:round/>
            <a:headEnd len="sm" w="sm" type="none"/>
            <a:tailEnd len="sm" w="sm" type="none"/>
          </a:ln>
        </p:spPr>
      </p:pic>
      <p:sp>
        <p:nvSpPr>
          <p:cNvPr id="1315" name="Google Shape;1315;p186"/>
          <p:cNvSpPr txBox="1"/>
          <p:nvPr/>
        </p:nvSpPr>
        <p:spPr>
          <a:xfrm>
            <a:off x="884100" y="1469750"/>
            <a:ext cx="7375800" cy="1959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1000"/>
              </a:spcAft>
              <a:buSzPts val="1800"/>
              <a:buFont typeface="Open Sans"/>
              <a:buAutoNum type="arabicPeriod" startAt="9"/>
            </a:pPr>
            <a:r>
              <a:rPr lang="en" sz="1800">
                <a:latin typeface="Open Sans"/>
                <a:ea typeface="Open Sans"/>
                <a:cs typeface="Open Sans"/>
                <a:sym typeface="Open Sans"/>
              </a:rPr>
              <a:t>Scroll to select </a:t>
            </a:r>
            <a:r>
              <a:rPr b="1" lang="en" sz="1800">
                <a:solidFill>
                  <a:srgbClr val="5EA5E5"/>
                </a:solidFill>
                <a:latin typeface="Open Sans"/>
                <a:ea typeface="Open Sans"/>
                <a:cs typeface="Open Sans"/>
                <a:sym typeface="Open Sans"/>
              </a:rPr>
              <a:t>Local Git</a:t>
            </a:r>
            <a:r>
              <a:rPr lang="en" sz="1800">
                <a:latin typeface="Open Sans"/>
                <a:ea typeface="Open Sans"/>
                <a:cs typeface="Open Sans"/>
                <a:sym typeface="Open Sans"/>
              </a:rPr>
              <a:t>. Select </a:t>
            </a:r>
            <a:r>
              <a:rPr b="1" lang="en" sz="1800">
                <a:solidFill>
                  <a:srgbClr val="5EA5E5"/>
                </a:solidFill>
                <a:latin typeface="Open Sans"/>
                <a:ea typeface="Open Sans"/>
                <a:cs typeface="Open Sans"/>
                <a:sym typeface="Open Sans"/>
              </a:rPr>
              <a:t>Continue</a:t>
            </a:r>
            <a:r>
              <a:rPr lang="en" sz="1800">
                <a:latin typeface="Open Sans"/>
                <a:ea typeface="Open Sans"/>
                <a:cs typeface="Open Sans"/>
                <a:sym typeface="Open Sans"/>
              </a:rPr>
              <a:t>.</a:t>
            </a:r>
            <a:endParaRPr sz="18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pic>
        <p:nvPicPr>
          <p:cNvPr id="673" name="Google Shape;673;p106"/>
          <p:cNvPicPr preferRelativeResize="0"/>
          <p:nvPr/>
        </p:nvPicPr>
        <p:blipFill>
          <a:blip r:embed="rId3">
            <a:alphaModFix/>
          </a:blip>
          <a:stretch>
            <a:fillRect/>
          </a:stretch>
        </p:blipFill>
        <p:spPr>
          <a:xfrm>
            <a:off x="1148525" y="2771608"/>
            <a:ext cx="390525" cy="2286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9" name="Shape 1319"/>
        <p:cNvGrpSpPr/>
        <p:nvPr/>
      </p:nvGrpSpPr>
      <p:grpSpPr>
        <a:xfrm>
          <a:off x="0" y="0"/>
          <a:ext cx="0" cy="0"/>
          <a:chOff x="0" y="0"/>
          <a:chExt cx="0" cy="0"/>
        </a:xfrm>
      </p:grpSpPr>
      <p:sp>
        <p:nvSpPr>
          <p:cNvPr id="1320" name="Google Shape;1320;p187"/>
          <p:cNvSpPr txBox="1"/>
          <p:nvPr/>
        </p:nvSpPr>
        <p:spPr>
          <a:xfrm>
            <a:off x="1966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a:t>
            </a:r>
            <a:endParaRPr b="1" sz="3000">
              <a:solidFill>
                <a:srgbClr val="000000"/>
              </a:solidFill>
              <a:latin typeface="Open Sans"/>
              <a:ea typeface="Open Sans"/>
              <a:cs typeface="Open Sans"/>
              <a:sym typeface="Open Sans"/>
            </a:endParaRPr>
          </a:p>
        </p:txBody>
      </p:sp>
      <p:pic>
        <p:nvPicPr>
          <p:cNvPr id="1321" name="Google Shape;1321;p187"/>
          <p:cNvPicPr preferRelativeResize="0"/>
          <p:nvPr/>
        </p:nvPicPr>
        <p:blipFill>
          <a:blip r:embed="rId3">
            <a:alphaModFix/>
          </a:blip>
          <a:stretch>
            <a:fillRect/>
          </a:stretch>
        </p:blipFill>
        <p:spPr>
          <a:xfrm>
            <a:off x="1180765" y="2632200"/>
            <a:ext cx="6782475" cy="3934201"/>
          </a:xfrm>
          <a:prstGeom prst="rect">
            <a:avLst/>
          </a:prstGeom>
          <a:noFill/>
          <a:ln cap="flat" cmpd="sng" w="19050">
            <a:solidFill>
              <a:srgbClr val="000000"/>
            </a:solidFill>
            <a:prstDash val="solid"/>
            <a:round/>
            <a:headEnd len="sm" w="sm" type="none"/>
            <a:tailEnd len="sm" w="sm" type="none"/>
          </a:ln>
        </p:spPr>
      </p:pic>
      <p:sp>
        <p:nvSpPr>
          <p:cNvPr id="1322" name="Google Shape;1322;p187"/>
          <p:cNvSpPr txBox="1"/>
          <p:nvPr/>
        </p:nvSpPr>
        <p:spPr>
          <a:xfrm>
            <a:off x="884100" y="1469750"/>
            <a:ext cx="7375800" cy="1959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1000"/>
              </a:spcAft>
              <a:buSzPts val="1800"/>
              <a:buFont typeface="Open Sans"/>
              <a:buAutoNum type="arabicPeriod" startAt="10"/>
            </a:pPr>
            <a:r>
              <a:rPr lang="en" sz="1800">
                <a:latin typeface="Open Sans"/>
                <a:ea typeface="Open Sans"/>
                <a:cs typeface="Open Sans"/>
                <a:sym typeface="Open Sans"/>
              </a:rPr>
              <a:t>Select App Service Kudu build server then select </a:t>
            </a:r>
            <a:r>
              <a:rPr b="1" lang="en" sz="1800">
                <a:solidFill>
                  <a:srgbClr val="5EA5E5"/>
                </a:solidFill>
                <a:latin typeface="Open Sans"/>
                <a:ea typeface="Open Sans"/>
                <a:cs typeface="Open Sans"/>
                <a:sym typeface="Open Sans"/>
              </a:rPr>
              <a:t>Continue </a:t>
            </a:r>
            <a:r>
              <a:rPr lang="en" sz="1800">
                <a:latin typeface="Open Sans"/>
                <a:ea typeface="Open Sans"/>
                <a:cs typeface="Open Sans"/>
                <a:sym typeface="Open Sans"/>
              </a:rPr>
              <a:t>then </a:t>
            </a:r>
            <a:r>
              <a:rPr b="1" lang="en" sz="1800">
                <a:solidFill>
                  <a:srgbClr val="5EA5E5"/>
                </a:solidFill>
                <a:latin typeface="Open Sans"/>
                <a:ea typeface="Open Sans"/>
                <a:cs typeface="Open Sans"/>
                <a:sym typeface="Open Sans"/>
              </a:rPr>
              <a:t>Finish</a:t>
            </a:r>
            <a:r>
              <a:rPr lang="en" sz="1800">
                <a:latin typeface="Open Sans"/>
                <a:ea typeface="Open Sans"/>
                <a:cs typeface="Open Sans"/>
                <a:sym typeface="Open Sans"/>
              </a:rPr>
              <a:t>.</a:t>
            </a:r>
            <a:endParaRPr sz="1800">
              <a:latin typeface="Open Sans"/>
              <a:ea typeface="Open Sans"/>
              <a:cs typeface="Open Sans"/>
              <a:sym typeface="Open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6" name="Shape 1326"/>
        <p:cNvGrpSpPr/>
        <p:nvPr/>
      </p:nvGrpSpPr>
      <p:grpSpPr>
        <a:xfrm>
          <a:off x="0" y="0"/>
          <a:ext cx="0" cy="0"/>
          <a:chOff x="0" y="0"/>
          <a:chExt cx="0" cy="0"/>
        </a:xfrm>
      </p:grpSpPr>
      <p:sp>
        <p:nvSpPr>
          <p:cNvPr id="1327" name="Google Shape;1327;p188"/>
          <p:cNvSpPr txBox="1"/>
          <p:nvPr/>
        </p:nvSpPr>
        <p:spPr>
          <a:xfrm>
            <a:off x="1966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a:t>
            </a:r>
            <a:endParaRPr b="1" sz="3000">
              <a:solidFill>
                <a:srgbClr val="000000"/>
              </a:solidFill>
              <a:latin typeface="Open Sans"/>
              <a:ea typeface="Open Sans"/>
              <a:cs typeface="Open Sans"/>
              <a:sym typeface="Open Sans"/>
            </a:endParaRPr>
          </a:p>
        </p:txBody>
      </p:sp>
      <p:pic>
        <p:nvPicPr>
          <p:cNvPr id="1328" name="Google Shape;1328;p188"/>
          <p:cNvPicPr preferRelativeResize="0"/>
          <p:nvPr/>
        </p:nvPicPr>
        <p:blipFill>
          <a:blip r:embed="rId3">
            <a:alphaModFix/>
          </a:blip>
          <a:stretch>
            <a:fillRect/>
          </a:stretch>
        </p:blipFill>
        <p:spPr>
          <a:xfrm>
            <a:off x="450711" y="2856600"/>
            <a:ext cx="8312776" cy="3166776"/>
          </a:xfrm>
          <a:prstGeom prst="rect">
            <a:avLst/>
          </a:prstGeom>
          <a:noFill/>
          <a:ln cap="flat" cmpd="sng" w="19050">
            <a:solidFill>
              <a:srgbClr val="000000"/>
            </a:solidFill>
            <a:prstDash val="solid"/>
            <a:round/>
            <a:headEnd len="sm" w="sm" type="none"/>
            <a:tailEnd len="sm" w="sm" type="none"/>
          </a:ln>
        </p:spPr>
      </p:pic>
      <p:sp>
        <p:nvSpPr>
          <p:cNvPr id="1329" name="Google Shape;1329;p188"/>
          <p:cNvSpPr txBox="1"/>
          <p:nvPr/>
        </p:nvSpPr>
        <p:spPr>
          <a:xfrm>
            <a:off x="884100" y="1469750"/>
            <a:ext cx="7375800" cy="1221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353535"/>
              </a:buClr>
              <a:buSzPts val="1800"/>
              <a:buFont typeface="Open Sans"/>
              <a:buAutoNum type="arabicPeriod" startAt="11"/>
            </a:pPr>
            <a:r>
              <a:rPr lang="en" sz="1800">
                <a:solidFill>
                  <a:srgbClr val="353535"/>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Deployment Credentials</a:t>
            </a:r>
            <a:r>
              <a:rPr lang="en" sz="1800">
                <a:solidFill>
                  <a:srgbClr val="353535"/>
                </a:solidFill>
                <a:latin typeface="Open Sans"/>
                <a:ea typeface="Open Sans"/>
                <a:cs typeface="Open Sans"/>
                <a:sym typeface="Open Sans"/>
              </a:rPr>
              <a:t> then </a:t>
            </a:r>
            <a:r>
              <a:rPr b="1" lang="en" sz="1800">
                <a:solidFill>
                  <a:srgbClr val="5EA5E5"/>
                </a:solidFill>
                <a:latin typeface="Open Sans"/>
                <a:ea typeface="Open Sans"/>
                <a:cs typeface="Open Sans"/>
                <a:sym typeface="Open Sans"/>
              </a:rPr>
              <a:t>User Credentials</a:t>
            </a:r>
            <a:r>
              <a:rPr lang="en" sz="1800">
                <a:solidFill>
                  <a:srgbClr val="353535"/>
                </a:solidFill>
                <a:latin typeface="Open Sans"/>
                <a:ea typeface="Open Sans"/>
                <a:cs typeface="Open Sans"/>
                <a:sym typeface="Open Sans"/>
              </a:rPr>
              <a:t>.</a:t>
            </a:r>
            <a:endParaRPr sz="1800">
              <a:solidFill>
                <a:srgbClr val="353535"/>
              </a:solidFill>
              <a:latin typeface="Open Sans"/>
              <a:ea typeface="Open Sans"/>
              <a:cs typeface="Open Sans"/>
              <a:sym typeface="Open Sans"/>
            </a:endParaRPr>
          </a:p>
          <a:p>
            <a:pPr indent="-342900" lvl="0" marL="457200" rtl="0" algn="l">
              <a:spcBef>
                <a:spcPts val="1000"/>
              </a:spcBef>
              <a:spcAft>
                <a:spcPts val="1000"/>
              </a:spcAft>
              <a:buClr>
                <a:srgbClr val="353535"/>
              </a:buClr>
              <a:buSzPts val="1800"/>
              <a:buFont typeface="Open Sans"/>
              <a:buAutoNum type="arabicPeriod" startAt="11"/>
            </a:pPr>
            <a:r>
              <a:rPr lang="en" sz="1800">
                <a:solidFill>
                  <a:srgbClr val="353535"/>
                </a:solidFill>
                <a:latin typeface="Open Sans"/>
                <a:ea typeface="Open Sans"/>
                <a:cs typeface="Open Sans"/>
                <a:sym typeface="Open Sans"/>
              </a:rPr>
              <a:t>Create a Username and Password.</a:t>
            </a:r>
            <a:endParaRPr sz="1800">
              <a:latin typeface="Open Sans"/>
              <a:ea typeface="Open Sans"/>
              <a:cs typeface="Open Sans"/>
              <a:sym typeface="Open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sp>
        <p:nvSpPr>
          <p:cNvPr id="1334" name="Google Shape;1334;p189"/>
          <p:cNvSpPr txBox="1"/>
          <p:nvPr/>
        </p:nvSpPr>
        <p:spPr>
          <a:xfrm>
            <a:off x="1966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a:t>
            </a:r>
            <a:endParaRPr b="1" sz="3000">
              <a:solidFill>
                <a:srgbClr val="000000"/>
              </a:solidFill>
              <a:latin typeface="Open Sans"/>
              <a:ea typeface="Open Sans"/>
              <a:cs typeface="Open Sans"/>
              <a:sym typeface="Open Sans"/>
            </a:endParaRPr>
          </a:p>
        </p:txBody>
      </p:sp>
      <p:pic>
        <p:nvPicPr>
          <p:cNvPr id="1335" name="Google Shape;1335;p189"/>
          <p:cNvPicPr preferRelativeResize="0"/>
          <p:nvPr/>
        </p:nvPicPr>
        <p:blipFill>
          <a:blip r:embed="rId3">
            <a:alphaModFix/>
          </a:blip>
          <a:stretch>
            <a:fillRect/>
          </a:stretch>
        </p:blipFill>
        <p:spPr>
          <a:xfrm>
            <a:off x="152400" y="2992250"/>
            <a:ext cx="8839199" cy="2428437"/>
          </a:xfrm>
          <a:prstGeom prst="rect">
            <a:avLst/>
          </a:prstGeom>
          <a:noFill/>
          <a:ln cap="flat" cmpd="sng" w="19050">
            <a:solidFill>
              <a:srgbClr val="000000"/>
            </a:solidFill>
            <a:prstDash val="solid"/>
            <a:round/>
            <a:headEnd len="sm" w="sm" type="none"/>
            <a:tailEnd len="sm" w="sm" type="none"/>
          </a:ln>
        </p:spPr>
      </p:pic>
      <p:sp>
        <p:nvSpPr>
          <p:cNvPr id="1336" name="Google Shape;1336;p189"/>
          <p:cNvSpPr txBox="1"/>
          <p:nvPr/>
        </p:nvSpPr>
        <p:spPr>
          <a:xfrm>
            <a:off x="884100" y="1469750"/>
            <a:ext cx="7375800" cy="1221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1000"/>
              </a:spcAft>
              <a:buClr>
                <a:srgbClr val="353535"/>
              </a:buClr>
              <a:buSzPts val="1800"/>
              <a:buFont typeface="Open Sans"/>
              <a:buAutoNum type="arabicPeriod" startAt="13"/>
            </a:pPr>
            <a:r>
              <a:rPr lang="en" sz="1800">
                <a:solidFill>
                  <a:srgbClr val="353535"/>
                </a:solidFill>
                <a:latin typeface="Open Sans"/>
                <a:ea typeface="Open Sans"/>
                <a:cs typeface="Open Sans"/>
                <a:sym typeface="Open Sans"/>
              </a:rPr>
              <a:t>You will know the previous step was successful if the Uri changes.</a:t>
            </a:r>
            <a:endParaRPr sz="1800">
              <a:latin typeface="Open Sans"/>
              <a:ea typeface="Open Sans"/>
              <a:cs typeface="Open Sans"/>
              <a:sym typeface="Open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pic>
        <p:nvPicPr>
          <p:cNvPr id="1341" name="Google Shape;1341;p190"/>
          <p:cNvPicPr preferRelativeResize="0"/>
          <p:nvPr/>
        </p:nvPicPr>
        <p:blipFill rotWithShape="1">
          <a:blip r:embed="rId3">
            <a:alphaModFix/>
          </a:blip>
          <a:srcRect b="8475" l="35125" r="1321" t="0"/>
          <a:stretch/>
        </p:blipFill>
        <p:spPr>
          <a:xfrm>
            <a:off x="3775176" y="3708175"/>
            <a:ext cx="4238460" cy="2352925"/>
          </a:xfrm>
          <a:prstGeom prst="rect">
            <a:avLst/>
          </a:prstGeom>
          <a:noFill/>
          <a:ln cap="flat" cmpd="sng" w="19050">
            <a:solidFill>
              <a:srgbClr val="000000"/>
            </a:solidFill>
            <a:prstDash val="solid"/>
            <a:round/>
            <a:headEnd len="sm" w="sm" type="none"/>
            <a:tailEnd len="sm" w="sm" type="none"/>
          </a:ln>
        </p:spPr>
      </p:pic>
      <p:sp>
        <p:nvSpPr>
          <p:cNvPr id="1342" name="Google Shape;1342;p190"/>
          <p:cNvSpPr/>
          <p:nvPr/>
        </p:nvSpPr>
        <p:spPr>
          <a:xfrm>
            <a:off x="7135663" y="5813400"/>
            <a:ext cx="931500" cy="304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90"/>
          <p:cNvSpPr txBox="1"/>
          <p:nvPr/>
        </p:nvSpPr>
        <p:spPr>
          <a:xfrm>
            <a:off x="1966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a:t>
            </a:r>
            <a:endParaRPr b="1" sz="3000">
              <a:solidFill>
                <a:srgbClr val="000000"/>
              </a:solidFill>
              <a:latin typeface="Open Sans"/>
              <a:ea typeface="Open Sans"/>
              <a:cs typeface="Open Sans"/>
              <a:sym typeface="Open Sans"/>
            </a:endParaRPr>
          </a:p>
        </p:txBody>
      </p:sp>
      <p:grpSp>
        <p:nvGrpSpPr>
          <p:cNvPr id="1344" name="Google Shape;1344;p190"/>
          <p:cNvGrpSpPr/>
          <p:nvPr/>
        </p:nvGrpSpPr>
        <p:grpSpPr>
          <a:xfrm>
            <a:off x="1147040" y="3701856"/>
            <a:ext cx="2087739" cy="2352918"/>
            <a:chOff x="152400" y="3866313"/>
            <a:chExt cx="2452125" cy="2839288"/>
          </a:xfrm>
        </p:grpSpPr>
        <p:pic>
          <p:nvPicPr>
            <p:cNvPr id="1345" name="Google Shape;1345;p190"/>
            <p:cNvPicPr preferRelativeResize="0"/>
            <p:nvPr/>
          </p:nvPicPr>
          <p:blipFill>
            <a:blip r:embed="rId4">
              <a:alphaModFix/>
            </a:blip>
            <a:stretch>
              <a:fillRect/>
            </a:stretch>
          </p:blipFill>
          <p:spPr>
            <a:xfrm>
              <a:off x="152400" y="3866313"/>
              <a:ext cx="2452113" cy="2839288"/>
            </a:xfrm>
            <a:prstGeom prst="rect">
              <a:avLst/>
            </a:prstGeom>
            <a:noFill/>
            <a:ln cap="flat" cmpd="sng" w="19050">
              <a:solidFill>
                <a:srgbClr val="000000"/>
              </a:solidFill>
              <a:prstDash val="solid"/>
              <a:round/>
              <a:headEnd len="sm" w="sm" type="none"/>
              <a:tailEnd len="sm" w="sm" type="none"/>
            </a:ln>
          </p:spPr>
        </p:pic>
        <p:sp>
          <p:nvSpPr>
            <p:cNvPr id="1346" name="Google Shape;1346;p190"/>
            <p:cNvSpPr/>
            <p:nvPr/>
          </p:nvSpPr>
          <p:spPr>
            <a:xfrm>
              <a:off x="152400" y="4940648"/>
              <a:ext cx="585300" cy="549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90"/>
            <p:cNvSpPr/>
            <p:nvPr/>
          </p:nvSpPr>
          <p:spPr>
            <a:xfrm>
              <a:off x="2019225" y="3866323"/>
              <a:ext cx="585300" cy="549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8" name="Google Shape;1348;p190"/>
          <p:cNvSpPr txBox="1"/>
          <p:nvPr/>
        </p:nvSpPr>
        <p:spPr>
          <a:xfrm>
            <a:off x="884100" y="1469750"/>
            <a:ext cx="7375800" cy="1221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53535"/>
              </a:buClr>
              <a:buSzPts val="1800"/>
              <a:buFont typeface="Open Sans"/>
              <a:buAutoNum type="arabicPeriod" startAt="14"/>
            </a:pPr>
            <a:r>
              <a:rPr lang="en" sz="1800">
                <a:solidFill>
                  <a:srgbClr val="353535"/>
                </a:solidFill>
                <a:latin typeface="Open Sans"/>
                <a:ea typeface="Open Sans"/>
                <a:cs typeface="Open Sans"/>
                <a:sym typeface="Open Sans"/>
              </a:rPr>
              <a:t>In Visual Studio Code, click the source control symbol.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startAt="14"/>
            </a:pPr>
            <a:r>
              <a:rPr lang="en" sz="1800">
                <a:solidFill>
                  <a:srgbClr val="353535"/>
                </a:solidFill>
                <a:latin typeface="Open Sans"/>
                <a:ea typeface="Open Sans"/>
                <a:cs typeface="Open Sans"/>
                <a:sym typeface="Open Sans"/>
              </a:rPr>
              <a:t>Then, click the symbol next to </a:t>
            </a:r>
            <a:r>
              <a:rPr lang="en" sz="1800">
                <a:solidFill>
                  <a:srgbClr val="353535"/>
                </a:solidFill>
                <a:latin typeface="Consolas"/>
                <a:ea typeface="Consolas"/>
                <a:cs typeface="Consolas"/>
                <a:sym typeface="Consolas"/>
              </a:rPr>
              <a:t>SOURCE CONTROL</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startAt="14"/>
            </a:pPr>
            <a:r>
              <a:rPr lang="en" sz="1800">
                <a:solidFill>
                  <a:srgbClr val="353535"/>
                </a:solidFill>
                <a:latin typeface="Open Sans"/>
                <a:ea typeface="Open Sans"/>
                <a:cs typeface="Open Sans"/>
                <a:sym typeface="Open Sans"/>
              </a:rPr>
              <a:t>Click </a:t>
            </a:r>
            <a:r>
              <a:rPr b="1" lang="en" sz="1800">
                <a:solidFill>
                  <a:srgbClr val="5EA5E5"/>
                </a:solidFill>
                <a:latin typeface="Open Sans"/>
                <a:ea typeface="Open Sans"/>
                <a:cs typeface="Open Sans"/>
                <a:sym typeface="Open Sans"/>
              </a:rPr>
              <a:t>Initialize Repository</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Google Shape;1353;p191"/>
          <p:cNvSpPr txBox="1"/>
          <p:nvPr/>
        </p:nvSpPr>
        <p:spPr>
          <a:xfrm>
            <a:off x="1966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a:t>
            </a:r>
            <a:endParaRPr b="1" sz="3000">
              <a:solidFill>
                <a:srgbClr val="000000"/>
              </a:solidFill>
              <a:latin typeface="Open Sans"/>
              <a:ea typeface="Open Sans"/>
              <a:cs typeface="Open Sans"/>
              <a:sym typeface="Open Sans"/>
            </a:endParaRPr>
          </a:p>
        </p:txBody>
      </p:sp>
      <p:sp>
        <p:nvSpPr>
          <p:cNvPr id="1354" name="Google Shape;1354;p191"/>
          <p:cNvSpPr txBox="1"/>
          <p:nvPr/>
        </p:nvSpPr>
        <p:spPr>
          <a:xfrm>
            <a:off x="241650" y="2230925"/>
            <a:ext cx="5329200" cy="3185100"/>
          </a:xfrm>
          <a:prstGeom prst="rect">
            <a:avLst/>
          </a:prstGeom>
          <a:no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startAt="17"/>
            </a:pPr>
            <a:r>
              <a:rPr lang="en" sz="1800">
                <a:solidFill>
                  <a:srgbClr val="353535"/>
                </a:solidFill>
                <a:latin typeface="Open Sans"/>
                <a:ea typeface="Open Sans"/>
                <a:cs typeface="Open Sans"/>
                <a:sym typeface="Open Sans"/>
              </a:rPr>
              <a:t>Type "First Commit" above CHANGES. </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0"/>
              </a:spcAft>
              <a:buClr>
                <a:srgbClr val="353535"/>
              </a:buClr>
              <a:buSzPts val="1800"/>
              <a:buFont typeface="Open Sans"/>
              <a:buAutoNum type="arabicPeriod" startAt="17"/>
            </a:pPr>
            <a:r>
              <a:rPr lang="en" sz="1800">
                <a:solidFill>
                  <a:srgbClr val="353535"/>
                </a:solidFill>
                <a:latin typeface="Open Sans"/>
                <a:ea typeface="Open Sans"/>
                <a:cs typeface="Open Sans"/>
                <a:sym typeface="Open Sans"/>
              </a:rPr>
              <a:t>Click the checkmark.</a:t>
            </a:r>
            <a:endParaRPr sz="1800">
              <a:solidFill>
                <a:srgbClr val="353535"/>
              </a:solidFill>
              <a:latin typeface="Open Sans"/>
              <a:ea typeface="Open Sans"/>
              <a:cs typeface="Open Sans"/>
              <a:sym typeface="Open Sans"/>
            </a:endParaRPr>
          </a:p>
          <a:p>
            <a:pPr indent="-342900" lvl="0" marL="457200" rtl="0" algn="l">
              <a:lnSpc>
                <a:spcPct val="150000"/>
              </a:lnSpc>
              <a:spcBef>
                <a:spcPts val="1000"/>
              </a:spcBef>
              <a:spcAft>
                <a:spcPts val="1000"/>
              </a:spcAft>
              <a:buClr>
                <a:srgbClr val="353535"/>
              </a:buClr>
              <a:buSzPts val="1800"/>
              <a:buFont typeface="Open Sans"/>
              <a:buAutoNum type="arabicPeriod" startAt="17"/>
            </a:pPr>
            <a:r>
              <a:rPr lang="en" sz="1800">
                <a:solidFill>
                  <a:srgbClr val="353535"/>
                </a:solidFill>
                <a:latin typeface="Open Sans"/>
                <a:ea typeface="Open Sans"/>
                <a:cs typeface="Open Sans"/>
                <a:sym typeface="Open Sans"/>
              </a:rPr>
              <a:t>Click </a:t>
            </a:r>
            <a:r>
              <a:rPr b="1" lang="en" sz="1800">
                <a:solidFill>
                  <a:srgbClr val="5EA5E5"/>
                </a:solidFill>
                <a:latin typeface="Open Sans"/>
                <a:ea typeface="Open Sans"/>
                <a:cs typeface="Open Sans"/>
                <a:sym typeface="Open Sans"/>
              </a:rPr>
              <a:t>Yes</a:t>
            </a:r>
            <a:r>
              <a:rPr lang="en" sz="1800">
                <a:solidFill>
                  <a:srgbClr val="353535"/>
                </a:solidFill>
                <a:latin typeface="Open Sans"/>
                <a:ea typeface="Open Sans"/>
                <a:cs typeface="Open Sans"/>
                <a:sym typeface="Open Sans"/>
              </a:rPr>
              <a:t> if you get a modal asking about staging changes.</a:t>
            </a:r>
            <a:r>
              <a:rPr lang="en" sz="2400">
                <a:solidFill>
                  <a:srgbClr val="353535"/>
                </a:solidFill>
                <a:latin typeface="Open Sans"/>
                <a:ea typeface="Open Sans"/>
                <a:cs typeface="Open Sans"/>
                <a:sym typeface="Open Sans"/>
              </a:rPr>
              <a:t>  </a:t>
            </a:r>
            <a:endParaRPr sz="2400">
              <a:solidFill>
                <a:srgbClr val="353535"/>
              </a:solidFill>
              <a:latin typeface="Open Sans"/>
              <a:ea typeface="Open Sans"/>
              <a:cs typeface="Open Sans"/>
              <a:sym typeface="Open Sans"/>
            </a:endParaRPr>
          </a:p>
        </p:txBody>
      </p:sp>
      <p:pic>
        <p:nvPicPr>
          <p:cNvPr id="1355" name="Google Shape;1355;p191"/>
          <p:cNvPicPr preferRelativeResize="0"/>
          <p:nvPr/>
        </p:nvPicPr>
        <p:blipFill rotWithShape="1">
          <a:blip r:embed="rId3">
            <a:alphaModFix/>
          </a:blip>
          <a:srcRect b="34597" l="0" r="0" t="0"/>
          <a:stretch/>
        </p:blipFill>
        <p:spPr>
          <a:xfrm>
            <a:off x="5570850" y="2209287"/>
            <a:ext cx="3188250" cy="3282549"/>
          </a:xfrm>
          <a:prstGeom prst="rect">
            <a:avLst/>
          </a:prstGeom>
          <a:noFill/>
          <a:ln cap="flat" cmpd="sng" w="19050">
            <a:solidFill>
              <a:srgbClr val="000000"/>
            </a:solidFill>
            <a:prstDash val="solid"/>
            <a:round/>
            <a:headEnd len="sm" w="sm" type="none"/>
            <a:tailEnd len="sm" w="sm" type="none"/>
          </a:ln>
        </p:spPr>
      </p:pic>
      <p:sp>
        <p:nvSpPr>
          <p:cNvPr id="1356" name="Google Shape;1356;p191"/>
          <p:cNvSpPr/>
          <p:nvPr/>
        </p:nvSpPr>
        <p:spPr>
          <a:xfrm>
            <a:off x="7975176" y="2155111"/>
            <a:ext cx="395700" cy="366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0" name="Shape 1360"/>
        <p:cNvGrpSpPr/>
        <p:nvPr/>
      </p:nvGrpSpPr>
      <p:grpSpPr>
        <a:xfrm>
          <a:off x="0" y="0"/>
          <a:ext cx="0" cy="0"/>
          <a:chOff x="0" y="0"/>
          <a:chExt cx="0" cy="0"/>
        </a:xfrm>
      </p:grpSpPr>
      <p:sp>
        <p:nvSpPr>
          <p:cNvPr id="1361" name="Google Shape;1361;p192"/>
          <p:cNvSpPr txBox="1"/>
          <p:nvPr/>
        </p:nvSpPr>
        <p:spPr>
          <a:xfrm>
            <a:off x="1966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a:t>
            </a:r>
            <a:endParaRPr b="1" sz="3000">
              <a:solidFill>
                <a:srgbClr val="000000"/>
              </a:solidFill>
              <a:latin typeface="Open Sans"/>
              <a:ea typeface="Open Sans"/>
              <a:cs typeface="Open Sans"/>
              <a:sym typeface="Open Sans"/>
            </a:endParaRPr>
          </a:p>
        </p:txBody>
      </p:sp>
      <p:sp>
        <p:nvSpPr>
          <p:cNvPr id="1362" name="Google Shape;1362;p192"/>
          <p:cNvSpPr txBox="1"/>
          <p:nvPr/>
        </p:nvSpPr>
        <p:spPr>
          <a:xfrm>
            <a:off x="656250" y="1731225"/>
            <a:ext cx="7831500" cy="3508200"/>
          </a:xfrm>
          <a:prstGeom prst="rect">
            <a:avLst/>
          </a:prstGeom>
          <a:noFill/>
          <a:ln>
            <a:noFill/>
          </a:ln>
        </p:spPr>
        <p:txBody>
          <a:bodyPr anchorCtr="0" anchor="ctr" bIns="91425" lIns="91425" spcFirstLastPara="1" rIns="91425" wrap="square" tIns="91425">
            <a:noAutofit/>
          </a:bodyPr>
          <a:lstStyle/>
          <a:p>
            <a:pPr indent="-342900" lvl="0" marL="457200" rtl="0" algn="l">
              <a:lnSpc>
                <a:spcPct val="100000"/>
              </a:lnSpc>
              <a:spcBef>
                <a:spcPts val="0"/>
              </a:spcBef>
              <a:spcAft>
                <a:spcPts val="0"/>
              </a:spcAft>
              <a:buClr>
                <a:srgbClr val="353535"/>
              </a:buClr>
              <a:buSzPts val="1800"/>
              <a:buFont typeface="Open Sans"/>
              <a:buAutoNum type="arabicPeriod" startAt="20"/>
            </a:pPr>
            <a:r>
              <a:rPr lang="en" sz="1800">
                <a:solidFill>
                  <a:srgbClr val="353535"/>
                </a:solidFill>
                <a:latin typeface="Open Sans"/>
                <a:ea typeface="Open Sans"/>
                <a:cs typeface="Open Sans"/>
                <a:sym typeface="Open Sans"/>
              </a:rPr>
              <a:t>In your Deployment Center tab, copy the Git clone Uri. </a:t>
            </a: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indent="0" lvl="0" marL="457200" rtl="0" algn="l">
              <a:lnSpc>
                <a:spcPct val="100000"/>
              </a:lnSpc>
              <a:spcBef>
                <a:spcPts val="1000"/>
              </a:spcBef>
              <a:spcAft>
                <a:spcPts val="0"/>
              </a:spcAft>
              <a:buNone/>
            </a:pP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indent="0" lvl="0" marL="457200" rtl="0" algn="l">
              <a:lnSpc>
                <a:spcPct val="100000"/>
              </a:lnSpc>
              <a:spcBef>
                <a:spcPts val="1000"/>
              </a:spcBef>
              <a:spcAft>
                <a:spcPts val="0"/>
              </a:spcAft>
              <a:buNone/>
            </a:pP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indent="-342900" lvl="0" marL="457200" rtl="0" algn="l">
              <a:spcBef>
                <a:spcPts val="1000"/>
              </a:spcBef>
              <a:spcAft>
                <a:spcPts val="1000"/>
              </a:spcAft>
              <a:buClr>
                <a:srgbClr val="353535"/>
              </a:buClr>
              <a:buSzPts val="1800"/>
              <a:buFont typeface="Open Sans"/>
              <a:buAutoNum type="arabicPeriod" startAt="20"/>
            </a:pPr>
            <a:r>
              <a:rPr lang="en" sz="1800">
                <a:solidFill>
                  <a:srgbClr val="353535"/>
                </a:solidFill>
                <a:latin typeface="Open Sans"/>
                <a:ea typeface="Open Sans"/>
                <a:cs typeface="Open Sans"/>
                <a:sym typeface="Open Sans"/>
              </a:rPr>
              <a:t>In your terminal, type </a:t>
            </a:r>
            <a:r>
              <a:rPr b="1" lang="en" sz="1800">
                <a:solidFill>
                  <a:srgbClr val="353535"/>
                </a:solidFill>
                <a:latin typeface="Courier New"/>
                <a:ea typeface="Courier New"/>
                <a:cs typeface="Courier New"/>
                <a:sym typeface="Courier New"/>
              </a:rPr>
              <a:t>git remote add origin</a:t>
            </a:r>
            <a:r>
              <a:rPr lang="en" sz="1800">
                <a:solidFill>
                  <a:srgbClr val="353535"/>
                </a:solidFill>
                <a:latin typeface="Open Sans"/>
                <a:ea typeface="Open Sans"/>
                <a:cs typeface="Open Sans"/>
                <a:sym typeface="Open Sans"/>
              </a:rPr>
              <a:t> and paste what you just copied. </a:t>
            </a:r>
            <a:endParaRPr sz="1800">
              <a:solidFill>
                <a:srgbClr val="353535"/>
              </a:solidFill>
              <a:latin typeface="Open Sans"/>
              <a:ea typeface="Open Sans"/>
              <a:cs typeface="Open Sans"/>
              <a:sym typeface="Open Sans"/>
            </a:endParaRPr>
          </a:p>
        </p:txBody>
      </p:sp>
      <p:pic>
        <p:nvPicPr>
          <p:cNvPr id="1363" name="Google Shape;1363;p192"/>
          <p:cNvPicPr preferRelativeResize="0"/>
          <p:nvPr/>
        </p:nvPicPr>
        <p:blipFill>
          <a:blip r:embed="rId3">
            <a:alphaModFix/>
          </a:blip>
          <a:stretch>
            <a:fillRect/>
          </a:stretch>
        </p:blipFill>
        <p:spPr>
          <a:xfrm>
            <a:off x="866625" y="5393000"/>
            <a:ext cx="7410749" cy="1008975"/>
          </a:xfrm>
          <a:prstGeom prst="rect">
            <a:avLst/>
          </a:prstGeom>
          <a:noFill/>
          <a:ln cap="flat" cmpd="sng" w="19050">
            <a:solidFill>
              <a:srgbClr val="000000"/>
            </a:solidFill>
            <a:prstDash val="solid"/>
            <a:round/>
            <a:headEnd len="sm" w="sm" type="none"/>
            <a:tailEnd len="sm" w="sm" type="none"/>
          </a:ln>
        </p:spPr>
      </p:pic>
      <p:pic>
        <p:nvPicPr>
          <p:cNvPr id="1364" name="Google Shape;1364;p192"/>
          <p:cNvPicPr preferRelativeResize="0"/>
          <p:nvPr/>
        </p:nvPicPr>
        <p:blipFill>
          <a:blip r:embed="rId4">
            <a:alphaModFix/>
          </a:blip>
          <a:stretch>
            <a:fillRect/>
          </a:stretch>
        </p:blipFill>
        <p:spPr>
          <a:xfrm>
            <a:off x="936250" y="2270502"/>
            <a:ext cx="7271498" cy="19977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8" name="Shape 1368"/>
        <p:cNvGrpSpPr/>
        <p:nvPr/>
      </p:nvGrpSpPr>
      <p:grpSpPr>
        <a:xfrm>
          <a:off x="0" y="0"/>
          <a:ext cx="0" cy="0"/>
          <a:chOff x="0" y="0"/>
          <a:chExt cx="0" cy="0"/>
        </a:xfrm>
      </p:grpSpPr>
      <p:sp>
        <p:nvSpPr>
          <p:cNvPr id="1369" name="Google Shape;1369;p193"/>
          <p:cNvSpPr txBox="1"/>
          <p:nvPr/>
        </p:nvSpPr>
        <p:spPr>
          <a:xfrm>
            <a:off x="1966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a:t>
            </a:r>
            <a:endParaRPr b="1" sz="3000">
              <a:solidFill>
                <a:srgbClr val="000000"/>
              </a:solidFill>
              <a:latin typeface="Open Sans"/>
              <a:ea typeface="Open Sans"/>
              <a:cs typeface="Open Sans"/>
              <a:sym typeface="Open Sans"/>
            </a:endParaRPr>
          </a:p>
        </p:txBody>
      </p:sp>
      <p:sp>
        <p:nvSpPr>
          <p:cNvPr id="1370" name="Google Shape;1370;p193"/>
          <p:cNvSpPr txBox="1"/>
          <p:nvPr/>
        </p:nvSpPr>
        <p:spPr>
          <a:xfrm>
            <a:off x="1218750" y="1531450"/>
            <a:ext cx="6706500" cy="3200700"/>
          </a:xfrm>
          <a:prstGeom prst="rect">
            <a:avLst/>
          </a:prstGeom>
          <a:noFill/>
          <a:ln>
            <a:noFill/>
          </a:ln>
        </p:spPr>
        <p:txBody>
          <a:bodyPr anchorCtr="0" anchor="ctr" bIns="91425" lIns="91425" spcFirstLastPara="1" rIns="91425" wrap="square" tIns="91425">
            <a:noAutofit/>
          </a:bodyPr>
          <a:lstStyle/>
          <a:p>
            <a:pPr indent="-342900" lvl="0" marL="457200" rtl="0" algn="l">
              <a:lnSpc>
                <a:spcPct val="100000"/>
              </a:lnSpc>
              <a:spcBef>
                <a:spcPts val="0"/>
              </a:spcBef>
              <a:spcAft>
                <a:spcPts val="0"/>
              </a:spcAft>
              <a:buClr>
                <a:srgbClr val="353535"/>
              </a:buClr>
              <a:buSzPts val="1800"/>
              <a:buFont typeface="Open Sans"/>
              <a:buAutoNum type="arabicPeriod" startAt="22"/>
            </a:pPr>
            <a:r>
              <a:rPr lang="en" sz="1800">
                <a:solidFill>
                  <a:srgbClr val="353535"/>
                </a:solidFill>
                <a:latin typeface="Open Sans"/>
                <a:ea typeface="Open Sans"/>
                <a:cs typeface="Open Sans"/>
                <a:sym typeface="Open Sans"/>
              </a:rPr>
              <a:t>Click the ellipses </a:t>
            </a:r>
            <a:r>
              <a:rPr b="1" lang="en" sz="1800">
                <a:solidFill>
                  <a:srgbClr val="5EA5E5"/>
                </a:solidFill>
                <a:latin typeface="Open Sans"/>
                <a:ea typeface="Open Sans"/>
                <a:cs typeface="Open Sans"/>
                <a:sym typeface="Open Sans"/>
              </a:rPr>
              <a:t>(. . .)</a:t>
            </a:r>
            <a:r>
              <a:rPr lang="en" sz="1800">
                <a:solidFill>
                  <a:srgbClr val="353535"/>
                </a:solidFill>
                <a:latin typeface="Open Sans"/>
                <a:ea typeface="Open Sans"/>
                <a:cs typeface="Open Sans"/>
                <a:sym typeface="Open Sans"/>
              </a:rPr>
              <a:t> near SOURCE CONTROL. </a:t>
            </a:r>
            <a:endParaRPr sz="1800">
              <a:solidFill>
                <a:srgbClr val="353535"/>
              </a:solidFill>
              <a:latin typeface="Open Sans"/>
              <a:ea typeface="Open Sans"/>
              <a:cs typeface="Open Sans"/>
              <a:sym typeface="Open Sans"/>
            </a:endParaRPr>
          </a:p>
          <a:p>
            <a:pPr indent="-342900" lvl="0" marL="457200" rtl="0" algn="l">
              <a:lnSpc>
                <a:spcPct val="100000"/>
              </a:lnSpc>
              <a:spcBef>
                <a:spcPts val="1000"/>
              </a:spcBef>
              <a:spcAft>
                <a:spcPts val="0"/>
              </a:spcAft>
              <a:buClr>
                <a:srgbClr val="353535"/>
              </a:buClr>
              <a:buSzPts val="1800"/>
              <a:buFont typeface="Open Sans"/>
              <a:buAutoNum type="arabicPeriod" startAt="22"/>
            </a:pPr>
            <a:r>
              <a:rPr lang="en" sz="1800">
                <a:solidFill>
                  <a:srgbClr val="353535"/>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Publish Branch</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a:p>
            <a:pPr indent="0" lvl="0" marL="457200" rtl="0" algn="l">
              <a:lnSpc>
                <a:spcPct val="100000"/>
              </a:lnSpc>
              <a:spcBef>
                <a:spcPts val="1000"/>
              </a:spcBef>
              <a:spcAft>
                <a:spcPts val="0"/>
              </a:spcAft>
              <a:buNone/>
            </a:pPr>
            <a:r>
              <a:t/>
            </a:r>
            <a:endParaRPr sz="1800">
              <a:solidFill>
                <a:srgbClr val="353535"/>
              </a:solidFill>
              <a:latin typeface="Open Sans"/>
              <a:ea typeface="Open Sans"/>
              <a:cs typeface="Open Sans"/>
              <a:sym typeface="Open Sans"/>
            </a:endParaRPr>
          </a:p>
          <a:p>
            <a:pPr indent="0" lvl="0" marL="457200" rtl="0" algn="l">
              <a:lnSpc>
                <a:spcPct val="100000"/>
              </a:lnSpc>
              <a:spcBef>
                <a:spcPts val="1000"/>
              </a:spcBef>
              <a:spcAft>
                <a:spcPts val="0"/>
              </a:spcAft>
              <a:buNone/>
            </a:pP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indent="0" lvl="0" marL="457200" rtl="0" algn="l">
              <a:lnSpc>
                <a:spcPct val="100000"/>
              </a:lnSpc>
              <a:spcBef>
                <a:spcPts val="1000"/>
              </a:spcBef>
              <a:spcAft>
                <a:spcPts val="0"/>
              </a:spcAft>
              <a:buNone/>
            </a:pP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indent="-342900" lvl="0" marL="457200" rtl="0" algn="l">
              <a:lnSpc>
                <a:spcPct val="100000"/>
              </a:lnSpc>
              <a:spcBef>
                <a:spcPts val="1000"/>
              </a:spcBef>
              <a:spcAft>
                <a:spcPts val="1000"/>
              </a:spcAft>
              <a:buClr>
                <a:srgbClr val="353535"/>
              </a:buClr>
              <a:buSzPts val="1800"/>
              <a:buFont typeface="Open Sans"/>
              <a:buAutoNum type="arabicPeriod" startAt="22"/>
            </a:pPr>
            <a:r>
              <a:rPr lang="en" sz="1800">
                <a:solidFill>
                  <a:srgbClr val="353535"/>
                </a:solidFill>
                <a:latin typeface="Open Sans"/>
                <a:ea typeface="Open Sans"/>
                <a:cs typeface="Open Sans"/>
                <a:sym typeface="Open Sans"/>
              </a:rPr>
              <a:t>Enter the Password you created when prompted.</a:t>
            </a:r>
            <a:r>
              <a:rPr lang="en" sz="2400">
                <a:solidFill>
                  <a:srgbClr val="353535"/>
                </a:solidFill>
                <a:latin typeface="Open Sans"/>
                <a:ea typeface="Open Sans"/>
                <a:cs typeface="Open Sans"/>
                <a:sym typeface="Open Sans"/>
              </a:rPr>
              <a:t> </a:t>
            </a:r>
            <a:endParaRPr sz="2400">
              <a:solidFill>
                <a:srgbClr val="353535"/>
              </a:solidFill>
              <a:latin typeface="Open Sans"/>
              <a:ea typeface="Open Sans"/>
              <a:cs typeface="Open Sans"/>
              <a:sym typeface="Open Sans"/>
            </a:endParaRPr>
          </a:p>
        </p:txBody>
      </p:sp>
      <p:pic>
        <p:nvPicPr>
          <p:cNvPr id="1371" name="Google Shape;1371;p193"/>
          <p:cNvPicPr preferRelativeResize="0"/>
          <p:nvPr/>
        </p:nvPicPr>
        <p:blipFill rotWithShape="1">
          <a:blip r:embed="rId3">
            <a:alphaModFix/>
          </a:blip>
          <a:srcRect b="58122" l="0" r="0" t="0"/>
          <a:stretch/>
        </p:blipFill>
        <p:spPr>
          <a:xfrm>
            <a:off x="2354663" y="2565550"/>
            <a:ext cx="4504876" cy="1466449"/>
          </a:xfrm>
          <a:prstGeom prst="rect">
            <a:avLst/>
          </a:prstGeom>
          <a:noFill/>
          <a:ln cap="flat" cmpd="sng" w="19050">
            <a:solidFill>
              <a:srgbClr val="000000"/>
            </a:solidFill>
            <a:prstDash val="solid"/>
            <a:round/>
            <a:headEnd len="sm" w="sm" type="none"/>
            <a:tailEnd len="sm" w="sm" type="none"/>
          </a:ln>
        </p:spPr>
      </p:pic>
      <p:pic>
        <p:nvPicPr>
          <p:cNvPr id="1372" name="Google Shape;1372;p193"/>
          <p:cNvPicPr preferRelativeResize="0"/>
          <p:nvPr/>
        </p:nvPicPr>
        <p:blipFill>
          <a:blip r:embed="rId4">
            <a:alphaModFix/>
          </a:blip>
          <a:stretch>
            <a:fillRect/>
          </a:stretch>
        </p:blipFill>
        <p:spPr>
          <a:xfrm>
            <a:off x="152400" y="4819875"/>
            <a:ext cx="8839200" cy="1198880"/>
          </a:xfrm>
          <a:prstGeom prst="rect">
            <a:avLst/>
          </a:prstGeom>
          <a:noFill/>
          <a:ln cap="flat" cmpd="sng" w="19050">
            <a:solidFill>
              <a:srgbClr val="000000"/>
            </a:solidFill>
            <a:prstDash val="solid"/>
            <a:round/>
            <a:headEnd len="sm" w="sm" type="none"/>
            <a:tailEnd len="sm" w="sm" type="none"/>
          </a:ln>
        </p:spPr>
      </p:pic>
      <p:sp>
        <p:nvSpPr>
          <p:cNvPr id="1373" name="Google Shape;1373;p193"/>
          <p:cNvSpPr/>
          <p:nvPr/>
        </p:nvSpPr>
        <p:spPr>
          <a:xfrm>
            <a:off x="5301000" y="2565550"/>
            <a:ext cx="387900" cy="332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7" name="Shape 1377"/>
        <p:cNvGrpSpPr/>
        <p:nvPr/>
      </p:nvGrpSpPr>
      <p:grpSpPr>
        <a:xfrm>
          <a:off x="0" y="0"/>
          <a:ext cx="0" cy="0"/>
          <a:chOff x="0" y="0"/>
          <a:chExt cx="0" cy="0"/>
        </a:xfrm>
      </p:grpSpPr>
      <p:sp>
        <p:nvSpPr>
          <p:cNvPr id="1378" name="Google Shape;1378;p194"/>
          <p:cNvSpPr txBox="1"/>
          <p:nvPr/>
        </p:nvSpPr>
        <p:spPr>
          <a:xfrm>
            <a:off x="1966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to Microsoft Azure</a:t>
            </a:r>
            <a:endParaRPr b="1" sz="3000">
              <a:solidFill>
                <a:srgbClr val="000000"/>
              </a:solidFill>
              <a:latin typeface="Open Sans"/>
              <a:ea typeface="Open Sans"/>
              <a:cs typeface="Open Sans"/>
              <a:sym typeface="Open Sans"/>
            </a:endParaRPr>
          </a:p>
        </p:txBody>
      </p:sp>
      <p:sp>
        <p:nvSpPr>
          <p:cNvPr id="1379" name="Google Shape;1379;p194"/>
          <p:cNvSpPr txBox="1"/>
          <p:nvPr/>
        </p:nvSpPr>
        <p:spPr>
          <a:xfrm>
            <a:off x="858900" y="1226650"/>
            <a:ext cx="7426200" cy="2082600"/>
          </a:xfrm>
          <a:prstGeom prst="rect">
            <a:avLst/>
          </a:prstGeom>
          <a:noFill/>
          <a:ln>
            <a:noFill/>
          </a:ln>
        </p:spPr>
        <p:txBody>
          <a:bodyPr anchorCtr="0" anchor="ctr" bIns="91425" lIns="91425" spcFirstLastPara="1" rIns="91425" wrap="square" tIns="91425">
            <a:noAutofit/>
          </a:bodyPr>
          <a:lstStyle/>
          <a:p>
            <a:pPr indent="-342900" lvl="0" marL="457200" rtl="0" algn="l">
              <a:lnSpc>
                <a:spcPct val="100000"/>
              </a:lnSpc>
              <a:spcBef>
                <a:spcPts val="0"/>
              </a:spcBef>
              <a:spcAft>
                <a:spcPts val="1000"/>
              </a:spcAft>
              <a:buClr>
                <a:srgbClr val="353535"/>
              </a:buClr>
              <a:buSzPts val="1800"/>
              <a:buFont typeface="Open Sans"/>
              <a:buAutoNum type="arabicPeriod" startAt="25"/>
            </a:pPr>
            <a:r>
              <a:rPr lang="en" sz="1800">
                <a:solidFill>
                  <a:srgbClr val="353535"/>
                </a:solidFill>
                <a:latin typeface="Open Sans"/>
                <a:ea typeface="Open Sans"/>
                <a:cs typeface="Open Sans"/>
                <a:sym typeface="Open Sans"/>
              </a:rPr>
              <a:t>Back in Azure Deployment Centre, you can see that your deploy is in progress! </a:t>
            </a:r>
            <a:br>
              <a:rPr lang="en" sz="2400">
                <a:solidFill>
                  <a:srgbClr val="353535"/>
                </a:solidFill>
                <a:latin typeface="Open Sans"/>
                <a:ea typeface="Open Sans"/>
                <a:cs typeface="Open Sans"/>
                <a:sym typeface="Open Sans"/>
              </a:rPr>
            </a:br>
            <a:endParaRPr sz="2400">
              <a:solidFill>
                <a:srgbClr val="353535"/>
              </a:solidFill>
              <a:latin typeface="Open Sans"/>
              <a:ea typeface="Open Sans"/>
              <a:cs typeface="Open Sans"/>
              <a:sym typeface="Open Sans"/>
            </a:endParaRPr>
          </a:p>
        </p:txBody>
      </p:sp>
      <p:pic>
        <p:nvPicPr>
          <p:cNvPr id="1380" name="Google Shape;1380;p194"/>
          <p:cNvPicPr preferRelativeResize="0"/>
          <p:nvPr/>
        </p:nvPicPr>
        <p:blipFill>
          <a:blip r:embed="rId3">
            <a:alphaModFix/>
          </a:blip>
          <a:stretch>
            <a:fillRect/>
          </a:stretch>
        </p:blipFill>
        <p:spPr>
          <a:xfrm>
            <a:off x="152400" y="3121725"/>
            <a:ext cx="8839204" cy="2383081"/>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4" name="Shape 1384"/>
        <p:cNvGrpSpPr/>
        <p:nvPr/>
      </p:nvGrpSpPr>
      <p:grpSpPr>
        <a:xfrm>
          <a:off x="0" y="0"/>
          <a:ext cx="0" cy="0"/>
          <a:chOff x="0" y="0"/>
          <a:chExt cx="0" cy="0"/>
        </a:xfrm>
      </p:grpSpPr>
      <p:sp>
        <p:nvSpPr>
          <p:cNvPr id="1385" name="Google Shape;1385;p19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Deploy Your App </a:t>
            </a:r>
            <a:r>
              <a:rPr b="1" lang="en" sz="3000">
                <a:solidFill>
                  <a:schemeClr val="dk1"/>
                </a:solidFill>
                <a:latin typeface="Open Sans"/>
                <a:ea typeface="Open Sans"/>
                <a:cs typeface="Open Sans"/>
                <a:sym typeface="Open Sans"/>
              </a:rPr>
              <a:t>to Microsoft Azure</a:t>
            </a:r>
            <a:endParaRPr b="1" sz="3000">
              <a:solidFill>
                <a:srgbClr val="000000"/>
              </a:solidFill>
              <a:latin typeface="Open Sans"/>
              <a:ea typeface="Open Sans"/>
              <a:cs typeface="Open Sans"/>
              <a:sym typeface="Open Sans"/>
            </a:endParaRPr>
          </a:p>
        </p:txBody>
      </p:sp>
      <p:sp>
        <p:nvSpPr>
          <p:cNvPr id="1386" name="Google Shape;1386;p195"/>
          <p:cNvSpPr txBox="1"/>
          <p:nvPr/>
        </p:nvSpPr>
        <p:spPr>
          <a:xfrm>
            <a:off x="1646700" y="1360250"/>
            <a:ext cx="5850600" cy="17205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Open Sans"/>
              <a:buAutoNum type="arabicPeriod" startAt="26"/>
            </a:pPr>
            <a:r>
              <a:rPr lang="en" sz="1800">
                <a:solidFill>
                  <a:srgbClr val="000000"/>
                </a:solidFill>
                <a:latin typeface="Open Sans"/>
                <a:ea typeface="Open Sans"/>
                <a:cs typeface="Open Sans"/>
                <a:sym typeface="Open Sans"/>
              </a:rPr>
              <a:t>When the build has finished, select Overview. </a:t>
            </a:r>
            <a:endParaRPr sz="1800">
              <a:solidFill>
                <a:srgbClr val="000000"/>
              </a:solidFill>
              <a:latin typeface="Open Sans"/>
              <a:ea typeface="Open Sans"/>
              <a:cs typeface="Open Sans"/>
              <a:sym typeface="Open Sans"/>
            </a:endParaRPr>
          </a:p>
          <a:p>
            <a:pPr indent="-342900" lvl="0" marL="457200" rtl="0" algn="l">
              <a:spcBef>
                <a:spcPts val="1000"/>
              </a:spcBef>
              <a:spcAft>
                <a:spcPts val="0"/>
              </a:spcAft>
              <a:buClr>
                <a:srgbClr val="000000"/>
              </a:buClr>
              <a:buSzPts val="1800"/>
              <a:buFont typeface="Open Sans"/>
              <a:buAutoNum type="arabicPeriod" startAt="26"/>
            </a:pPr>
            <a:r>
              <a:rPr lang="en" sz="1800">
                <a:solidFill>
                  <a:srgbClr val="000000"/>
                </a:solidFill>
                <a:latin typeface="Open Sans"/>
                <a:ea typeface="Open Sans"/>
                <a:cs typeface="Open Sans"/>
                <a:sym typeface="Open Sans"/>
              </a:rPr>
              <a:t>Click the URL for your web app, and try it live!</a:t>
            </a:r>
            <a:r>
              <a:rPr lang="en" sz="2200">
                <a:solidFill>
                  <a:srgbClr val="000000"/>
                </a:solidFill>
                <a:latin typeface="Open Sans"/>
                <a:ea typeface="Open Sans"/>
                <a:cs typeface="Open Sans"/>
                <a:sym typeface="Open Sans"/>
              </a:rPr>
              <a:t> </a:t>
            </a:r>
            <a:endParaRPr sz="2200">
              <a:solidFill>
                <a:srgbClr val="000000"/>
              </a:solidFill>
              <a:latin typeface="Open Sans"/>
              <a:ea typeface="Open Sans"/>
              <a:cs typeface="Open Sans"/>
              <a:sym typeface="Open Sans"/>
            </a:endParaRPr>
          </a:p>
        </p:txBody>
      </p:sp>
      <p:pic>
        <p:nvPicPr>
          <p:cNvPr id="1387" name="Google Shape;1387;p195"/>
          <p:cNvPicPr preferRelativeResize="0"/>
          <p:nvPr/>
        </p:nvPicPr>
        <p:blipFill rotWithShape="1">
          <a:blip r:embed="rId3">
            <a:alphaModFix/>
          </a:blip>
          <a:srcRect b="0" l="308" r="308" t="0"/>
          <a:stretch/>
        </p:blipFill>
        <p:spPr>
          <a:xfrm>
            <a:off x="179700" y="3141225"/>
            <a:ext cx="8784601" cy="2797301"/>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196"/>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96"/>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Open Sans"/>
                <a:ea typeface="Open Sans"/>
                <a:cs typeface="Open Sans"/>
                <a:sym typeface="Open Sans"/>
              </a:rPr>
              <a:t>Amazing Work! </a:t>
            </a:r>
            <a:endParaRPr b="1" sz="2800">
              <a:solidFill>
                <a:schemeClr val="lt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